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361" r:id="rId2"/>
    <p:sldId id="347" r:id="rId3"/>
    <p:sldId id="357" r:id="rId4"/>
    <p:sldId id="358" r:id="rId5"/>
    <p:sldId id="359" r:id="rId6"/>
    <p:sldId id="278" r:id="rId7"/>
    <p:sldId id="380" r:id="rId8"/>
    <p:sldId id="364" r:id="rId9"/>
    <p:sldId id="328" r:id="rId10"/>
    <p:sldId id="365" r:id="rId11"/>
    <p:sldId id="366" r:id="rId12"/>
    <p:sldId id="354" r:id="rId13"/>
    <p:sldId id="367" r:id="rId14"/>
    <p:sldId id="368" r:id="rId15"/>
    <p:sldId id="369" r:id="rId16"/>
    <p:sldId id="370" r:id="rId17"/>
    <p:sldId id="371" r:id="rId18"/>
    <p:sldId id="379" r:id="rId19"/>
    <p:sldId id="321" r:id="rId20"/>
    <p:sldId id="363" r:id="rId21"/>
    <p:sldId id="288" r:id="rId22"/>
    <p:sldId id="372" r:id="rId23"/>
    <p:sldId id="373" r:id="rId24"/>
    <p:sldId id="374" r:id="rId25"/>
    <p:sldId id="375" r:id="rId26"/>
    <p:sldId id="376" r:id="rId27"/>
    <p:sldId id="307" r:id="rId28"/>
    <p:sldId id="377" r:id="rId29"/>
    <p:sldId id="378" r:id="rId30"/>
    <p:sldId id="330" r:id="rId31"/>
    <p:sldId id="349" r:id="rId32"/>
    <p:sldId id="331" r:id="rId33"/>
    <p:sldId id="350" r:id="rId34"/>
    <p:sldId id="351" r:id="rId35"/>
    <p:sldId id="352" r:id="rId36"/>
    <p:sldId id="322" r:id="rId37"/>
    <p:sldId id="353" r:id="rId38"/>
    <p:sldId id="360" r:id="rId39"/>
    <p:sldId id="325" r:id="rId40"/>
    <p:sldId id="306" r:id="rId41"/>
    <p:sldId id="337" r:id="rId42"/>
    <p:sldId id="381" r:id="rId43"/>
    <p:sldId id="356" r:id="rId44"/>
    <p:sldId id="355" r:id="rId45"/>
    <p:sldId id="283" r:id="rId46"/>
    <p:sldId id="279" r:id="rId47"/>
  </p:sldIdLst>
  <p:sldSz cx="12192000" cy="6858000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S-Core Dream 3 Light" panose="020B0303030302020204" pitchFamily="34" charset="-127"/>
      <p:regular r:id="rId53"/>
    </p:embeddedFont>
    <p:embeddedFont>
      <p:font typeface="S-Core Dream 6 Bold" panose="020B0703030302020204" pitchFamily="34" charset="-127"/>
      <p:regular r:id="rId54"/>
      <p:bold r:id="rId55"/>
    </p:embeddedFont>
    <p:embeddedFont>
      <p:font typeface="나눔스퀘어_ac Bold" panose="020B0600000101010101" pitchFamily="50" charset="-127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에스코어 드림 4 Regular" panose="020B0503030302020204" pitchFamily="34" charset="-127"/>
      <p:regular r:id="rId62"/>
    </p:embeddedFont>
    <p:embeddedFont>
      <p:font typeface="에스코어 드림 5 Medium" panose="020B0503030302020204" pitchFamily="34" charset="-127"/>
      <p:regular r:id="rId63"/>
    </p:embeddedFont>
    <p:embeddedFont>
      <p:font typeface="에스코어 드림 6 Bold" panose="020B0703030302020204" pitchFamily="34" charset="-127"/>
      <p:regular r:id="rId64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86"/>
    <a:srgbClr val="2F5597"/>
    <a:srgbClr val="C00000"/>
    <a:srgbClr val="2E75B6"/>
    <a:srgbClr val="558FC4"/>
    <a:srgbClr val="668CCF"/>
    <a:srgbClr val="FFD966"/>
    <a:srgbClr val="7BCDCB"/>
    <a:srgbClr val="0CA0A6"/>
    <a:srgbClr val="79B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73" y="53"/>
      </p:cViewPr>
      <p:guideLst>
        <p:guide orient="horz" pos="383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00441-602F-4273-8868-5DC309487875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33ECE-AE03-4616-A696-D0E152DC6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3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6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0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4F56-227B-4D2B-98AB-353E0B41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7DE037-0CAE-42E9-9F1F-26059F056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A0C55-341B-4D9F-A84A-C0006010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E5F11-457A-4099-BDAB-64DD6D3D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B8B0F-10F2-46FD-AA9A-20179801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9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3372-9246-4719-A8E0-D2F7C6C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503BC-3837-4AE9-B0F9-7CBB2B52A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A254C-6629-4ACA-A065-D97B1A38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B0633-6DBF-4DED-891C-24DC3D18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5D286-3175-4AE3-82B4-74EC4B34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F7F55D-8DD8-41F9-8590-F815209A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34E23-4B44-418B-97E4-1AF7ECABE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17972-E2F4-47C4-A320-1A09A9B1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4E879-25B8-428A-95F0-F3D5B671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AE29-3E68-4B26-9D26-E01212C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E2395-F2D6-494A-8F1D-D6DDDFB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7C3EC-C9A1-43DE-AA20-B0ACDDB0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4B718-2EF0-4685-B855-5DCDCC6D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72B86-8E44-4121-8AF0-85F8361B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74F3B-95DF-4156-9FCA-1D1C8EEF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5BBD-2124-4ED1-8A37-FB328B6E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A69D6-D112-427F-AE62-EB091A6E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5D0D5-4C64-4E36-B3CF-CD9481B3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407E6-E7DD-41F9-BC03-137B4386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C620B-F55C-49F3-9EFF-CDBC8E0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1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D824A-8DE0-42F2-B42D-ACB965E31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7E10A-838F-4F35-9DAD-5B163252E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A385D-7F4B-44D4-B9A6-BE35D6135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7E0F4-EDB7-46F4-99E8-F46F095E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C8C3C-ACFE-4D11-8163-8879D102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760B9-4B55-4BC2-A999-407A277F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51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8EFBA-B039-4425-9F9A-F46E46E0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B7841-3755-40B5-A936-DF82B86A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F11ACB-B23C-4129-9322-DDB6105D6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4AAA2-603D-4E5B-BF6F-9CE012E63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E7F948-A8BA-47BE-AA9B-0EFBAD10A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98A902-416F-4ECC-B2E0-4FFA1952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F9FAFC-5E03-4CD1-91E0-C5A7F0E0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D3F02E-FC0B-4C15-BE76-1474C011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3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FADB7-43CD-4EB7-8308-99387427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A1BCA7-FC79-4C44-B3CB-2E710B8A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FC0519-3214-4389-8EB8-736439B5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9E37E7-CE2A-4AE2-AA77-78E9A6A4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0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F8BCA9-8BEE-436B-AC2F-8F451F5B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C87C9F-BD09-415A-BF08-C50AE4EA0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D94DF-AC38-473A-A824-BD02A322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225" y="476412"/>
            <a:ext cx="791902" cy="48428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0A968C3-60CE-49FA-A8CC-E39FC9A8A1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D3F5D4-3B8F-4FC9-8BAF-4D5B4F5455A3}"/>
              </a:ext>
            </a:extLst>
          </p:cNvPr>
          <p:cNvSpPr/>
          <p:nvPr userDrawn="1"/>
        </p:nvSpPr>
        <p:spPr>
          <a:xfrm>
            <a:off x="0" y="6493164"/>
            <a:ext cx="12192000" cy="383307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6CCEB93A-9154-4AEF-9806-0E7D2BBDA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586" y="6611730"/>
            <a:ext cx="1530868" cy="13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1DFA86-4DB3-4BF2-B448-A865A6DCAE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8546" y="6518966"/>
            <a:ext cx="808008" cy="4157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6F5CF2-627D-48A4-9F89-43A239026D4E}"/>
              </a:ext>
            </a:extLst>
          </p:cNvPr>
          <p:cNvSpPr/>
          <p:nvPr/>
        </p:nvSpPr>
        <p:spPr>
          <a:xfrm>
            <a:off x="0" y="0"/>
            <a:ext cx="12192000" cy="81023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61E10-9266-45CF-BAAA-48D7CD227AA3}"/>
              </a:ext>
            </a:extLst>
          </p:cNvPr>
          <p:cNvSpPr/>
          <p:nvPr/>
        </p:nvSpPr>
        <p:spPr>
          <a:xfrm rot="5400000">
            <a:off x="-3382704" y="3382701"/>
            <a:ext cx="6858002" cy="926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91B680-68A9-4E20-9AE7-6DC03C8E7E67}"/>
              </a:ext>
            </a:extLst>
          </p:cNvPr>
          <p:cNvSpPr/>
          <p:nvPr/>
        </p:nvSpPr>
        <p:spPr>
          <a:xfrm rot="5400000">
            <a:off x="8726224" y="3382699"/>
            <a:ext cx="6858002" cy="926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7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C1953-56B4-4C28-80B4-A44F10A2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B4A46-D614-4C7B-9D60-E2A4F4AE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3E430D-BDE1-44A4-935A-0D1AB8BF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E518D-987C-4895-8EBF-4E1D2711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EC434-6676-41CE-86DF-6332775F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671E9-690E-40FA-8CA1-5203CC47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5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37DBB-0D48-4AE2-BEED-EBEFED7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18682A-F930-4F33-8155-849732351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913CDF-4F25-4B6D-BBC0-6C2631B59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91DBD-9A7B-46FD-BF6A-8D968EB9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91D3A-A1A2-4D65-AD4C-A1FCA832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9A769-89D2-4A6F-9BAB-6C3F3CFC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4CCA47-9A76-4C34-BCF6-A07452F7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932B84-10C5-4310-A7EF-458B99028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75228-87FB-4673-89E3-BCEE0DDBB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103D-3944-4C70-8858-0820752039C4}" type="datetimeFigureOut">
              <a:rPr lang="ko-KR" altLang="en-US" smtClean="0"/>
              <a:t>2023-02-18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14370-0E51-46A3-B7FA-89C51E3B0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3E74B-F071-4B63-9B8B-329583DF6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1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libraries/liquidcrystal-i2c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layground.arduino.cc/Main/I2cScanner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3.jpe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3.jpe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CC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56106-A699-37CE-750B-D306EC8C0770}"/>
              </a:ext>
            </a:extLst>
          </p:cNvPr>
          <p:cNvSpPr txBox="1"/>
          <p:nvPr/>
        </p:nvSpPr>
        <p:spPr>
          <a:xfrm>
            <a:off x="3141889" y="2603308"/>
            <a:ext cx="5908220" cy="2010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LCD,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LED</a:t>
            </a:r>
            <a:r>
              <a:rPr lang="ko-KR" altLang="en-US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+ 7segment</a:t>
            </a:r>
            <a:r>
              <a:rPr lang="ko-KR" altLang="en-US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제어</a:t>
            </a:r>
            <a:endParaRPr lang="en-US" altLang="ko-KR" sz="4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B6F58637-B1E8-9EBB-E55E-16C15C0AE502}"/>
              </a:ext>
            </a:extLst>
          </p:cNvPr>
          <p:cNvSpPr txBox="1"/>
          <p:nvPr/>
        </p:nvSpPr>
        <p:spPr>
          <a:xfrm>
            <a:off x="1797301" y="1017944"/>
            <a:ext cx="8597396" cy="130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ko-KR" altLang="en-US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코딩 교육 봉사 동아리 </a:t>
            </a:r>
            <a:r>
              <a:rPr kumimoji="1" lang="en-US" altLang="ko-KR" sz="2400" dirty="0" err="1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SWeat</a:t>
            </a:r>
            <a:r>
              <a:rPr kumimoji="1" lang="en-US" altLang="ko-KR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kumimoji="1" lang="en-US" altLang="ko-KR" sz="2400" dirty="0" err="1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xOO</a:t>
            </a:r>
            <a:r>
              <a:rPr kumimoji="1" lang="ko-KR" altLang="en-US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고등학교</a:t>
            </a:r>
            <a:endParaRPr kumimoji="1" lang="en-US" altLang="ko-KR" sz="32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5</a:t>
            </a:r>
            <a:r>
              <a:rPr kumimoji="1" lang="ko-KR" altLang="en-US" sz="32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주차</a:t>
            </a:r>
            <a:endParaRPr kumimoji="1" lang="en-US" altLang="ko-KR" sz="32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BA5F5D0A-EEA8-7640-8346-70FD0B5B8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9852" y="429248"/>
            <a:ext cx="1747260" cy="293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978766-F754-1AA3-EF4B-8272A68604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38766" y="401055"/>
            <a:ext cx="353830" cy="353830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B607CC2D-DD7F-FE4D-50A1-9065DD557936}"/>
              </a:ext>
            </a:extLst>
          </p:cNvPr>
          <p:cNvSpPr txBox="1"/>
          <p:nvPr/>
        </p:nvSpPr>
        <p:spPr>
          <a:xfrm>
            <a:off x="3102767" y="5995280"/>
            <a:ext cx="5986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발표자 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|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OOO </a:t>
            </a:r>
            <a:r>
              <a:rPr kumimoji="1" lang="ko-KR" altLang="en-US" sz="2400" dirty="0" err="1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튜터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,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OOO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</a:t>
            </a:r>
            <a:r>
              <a:rPr kumimoji="1" lang="ko-KR" altLang="en-US" sz="2400" dirty="0" err="1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튜터</a:t>
            </a:r>
            <a:endParaRPr kumimoji="1" lang="ko-KR" altLang="en-US" sz="24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33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A08AAB-B052-2D06-470A-FC75E07D5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9" y="377532"/>
            <a:ext cx="7198468" cy="445472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CFC492-F4B2-D516-C595-9034FBE2DC6D}"/>
              </a:ext>
            </a:extLst>
          </p:cNvPr>
          <p:cNvGrpSpPr/>
          <p:nvPr/>
        </p:nvGrpSpPr>
        <p:grpSpPr>
          <a:xfrm>
            <a:off x="401053" y="5059798"/>
            <a:ext cx="11373852" cy="1325936"/>
            <a:chOff x="796084" y="1923541"/>
            <a:chExt cx="2847372" cy="18816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8D841A8-5224-650B-D3DB-1275EF9DD23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AA8E6C-A57F-A4A9-30FA-7B5B684A7BE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229102"/>
              <a:chOff x="5081287" y="1591556"/>
              <a:chExt cx="2847372" cy="22910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875F825-D840-ED43-2C16-A0C0EC40DA6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DD7661D-7809-71D0-89D3-0C96782C54D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229102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8CC807-58B6-D75E-50A2-34CE06776B32}"/>
              </a:ext>
            </a:extLst>
          </p:cNvPr>
          <p:cNvGrpSpPr/>
          <p:nvPr/>
        </p:nvGrpSpPr>
        <p:grpSpPr>
          <a:xfrm>
            <a:off x="545213" y="5090960"/>
            <a:ext cx="399577" cy="110048"/>
            <a:chOff x="3063240" y="2103120"/>
            <a:chExt cx="464820" cy="1219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58F82CD-B947-D8F1-87EE-4F66FB3C1F0F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54E3A83-986A-6CAA-DE0C-51F14F3D32B5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44F3E0D-9D1D-594A-6A22-70D791984D4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44D73-B01F-9B30-24E0-41A73CEB6E56}"/>
              </a:ext>
            </a:extLst>
          </p:cNvPr>
          <p:cNvSpPr txBox="1"/>
          <p:nvPr/>
        </p:nvSpPr>
        <p:spPr>
          <a:xfrm>
            <a:off x="650020" y="5204374"/>
            <a:ext cx="8514583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링크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2400" dirty="0" err="1">
                <a:hlinkClick r:id="rId3"/>
              </a:rPr>
              <a:t>LiquidCrystal</a:t>
            </a:r>
            <a:r>
              <a:rPr lang="en-US" altLang="ko-KR" sz="2400" dirty="0">
                <a:hlinkClick r:id="rId3"/>
              </a:rPr>
              <a:t> I2C - Arduino Reference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접속하여</a:t>
            </a:r>
            <a:endParaRPr lang="en-US" altLang="ko-KR" sz="24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lang="en-US" altLang="ko-KR" sz="24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LiquidCrystal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I2C 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 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zip] 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파일을 다운로드합니다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93229-BB9A-1FC1-DF2A-B27D40F07A61}"/>
              </a:ext>
            </a:extLst>
          </p:cNvPr>
          <p:cNvSpPr txBox="1"/>
          <p:nvPr/>
        </p:nvSpPr>
        <p:spPr>
          <a:xfrm>
            <a:off x="542550" y="656109"/>
            <a:ext cx="3034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LCD </a:t>
            </a:r>
            <a:r>
              <a:rPr lang="ko-KR" altLang="en-US" sz="2400" dirty="0"/>
              <a:t>라이브러리 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DC09E-BDE5-962E-FEA1-DFD37DF992E1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314526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8792" y="2491988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906592" y="2127587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9310-A2B5-FEAF-FFCA-23AE0A142CB0}"/>
              </a:ext>
            </a:extLst>
          </p:cNvPr>
          <p:cNvSpPr txBox="1"/>
          <p:nvPr/>
        </p:nvSpPr>
        <p:spPr>
          <a:xfrm>
            <a:off x="1154209" y="2491988"/>
            <a:ext cx="8514583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다운받은 라이브러리를 사용하기 위한 </a:t>
            </a:r>
            <a:endParaRPr lang="en-US" altLang="ko-KR" sz="24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en-US" altLang="ko-KR" sz="2400" b="1" dirty="0">
                <a:effectLst/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Bridge for Arduino library manager</a:t>
            </a:r>
            <a:r>
              <a:rPr lang="en-US" altLang="ko-KR" sz="2400" b="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r>
              <a:rPr lang="en-US" altLang="ko-KR" sz="2400" b="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설치해요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BF169-F495-BABD-1322-1658E6665D36}"/>
              </a:ext>
            </a:extLst>
          </p:cNvPr>
          <p:cNvSpPr txBox="1"/>
          <p:nvPr/>
        </p:nvSpPr>
        <p:spPr>
          <a:xfrm>
            <a:off x="1154209" y="4901047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Arduino IDE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컴퓨터의 저장공간에 접근하도록 도와줘요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1D74B65-E8BB-652C-F9DC-042BC3AD0E42}"/>
              </a:ext>
            </a:extLst>
          </p:cNvPr>
          <p:cNvCxnSpPr>
            <a:cxnSpLocks/>
          </p:cNvCxnSpPr>
          <p:nvPr/>
        </p:nvCxnSpPr>
        <p:spPr>
          <a:xfrm>
            <a:off x="1366684" y="3738787"/>
            <a:ext cx="0" cy="11622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02E20C-5B3C-8C92-3964-8F7A4E273FE4}"/>
              </a:ext>
            </a:extLst>
          </p:cNvPr>
          <p:cNvSpPr txBox="1"/>
          <p:nvPr/>
        </p:nvSpPr>
        <p:spPr>
          <a:xfrm>
            <a:off x="542550" y="656109"/>
            <a:ext cx="774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LCD </a:t>
            </a:r>
            <a:r>
              <a:rPr lang="ko-KR" altLang="en-US" sz="2400" dirty="0"/>
              <a:t>라이브러리 설치 </a:t>
            </a:r>
            <a:r>
              <a:rPr lang="en-US" altLang="ko-KR" sz="2400" dirty="0"/>
              <a:t>– Arduino </a:t>
            </a:r>
            <a:r>
              <a:rPr lang="ko-KR" altLang="en-US" sz="2400" dirty="0"/>
              <a:t>라이브러리 매니저 설치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069C6-E2AE-B344-3358-D88635FB70CF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20177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72338-152E-A254-77D3-7DDC842CD33C}"/>
              </a:ext>
            </a:extLst>
          </p:cNvPr>
          <p:cNvSpPr txBox="1"/>
          <p:nvPr/>
        </p:nvSpPr>
        <p:spPr>
          <a:xfrm>
            <a:off x="542550" y="656109"/>
            <a:ext cx="774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LCD </a:t>
            </a:r>
            <a:r>
              <a:rPr lang="ko-KR" altLang="en-US" sz="2400" dirty="0"/>
              <a:t>라이브러리 설치 </a:t>
            </a:r>
            <a:r>
              <a:rPr lang="en-US" altLang="ko-KR" sz="2400" dirty="0"/>
              <a:t>– Arduino </a:t>
            </a:r>
            <a:r>
              <a:rPr lang="ko-KR" altLang="en-US" sz="2400" dirty="0"/>
              <a:t>라이브러리 매니저 설치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CFC492-F4B2-D516-C595-9034FBE2DC6D}"/>
              </a:ext>
            </a:extLst>
          </p:cNvPr>
          <p:cNvGrpSpPr/>
          <p:nvPr/>
        </p:nvGrpSpPr>
        <p:grpSpPr>
          <a:xfrm>
            <a:off x="401053" y="5059798"/>
            <a:ext cx="11373852" cy="1325936"/>
            <a:chOff x="796084" y="1923541"/>
            <a:chExt cx="2847372" cy="18816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8D841A8-5224-650B-D3DB-1275EF9DD23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AA8E6C-A57F-A4A9-30FA-7B5B684A7BE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229102"/>
              <a:chOff x="5081287" y="1591556"/>
              <a:chExt cx="2847372" cy="22910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875F825-D840-ED43-2C16-A0C0EC40DA6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DD7661D-7809-71D0-89D3-0C96782C54D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229102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8CC807-58B6-D75E-50A2-34CE06776B32}"/>
              </a:ext>
            </a:extLst>
          </p:cNvPr>
          <p:cNvGrpSpPr/>
          <p:nvPr/>
        </p:nvGrpSpPr>
        <p:grpSpPr>
          <a:xfrm>
            <a:off x="545213" y="5090960"/>
            <a:ext cx="399577" cy="110048"/>
            <a:chOff x="3063240" y="2103120"/>
            <a:chExt cx="464820" cy="1219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58F82CD-B947-D8F1-87EE-4F66FB3C1F0F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54E3A83-986A-6CAA-DE0C-51F14F3D32B5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44F3E0D-9D1D-594A-6A22-70D791984D4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44D73-B01F-9B30-24E0-41A73CEB6E56}"/>
              </a:ext>
            </a:extLst>
          </p:cNvPr>
          <p:cNvSpPr txBox="1"/>
          <p:nvPr/>
        </p:nvSpPr>
        <p:spPr>
          <a:xfrm>
            <a:off x="692598" y="5201008"/>
            <a:ext cx="9316641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Arduino IDE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</a:t>
            </a:r>
            <a:endParaRPr lang="en-US" altLang="ko-KR" sz="24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[Sketch]-[Include Library]-[Manager Libraries]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클릭합니다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C8F7F-D965-8AD3-07A8-781EB7DFE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33"/>
          <a:stretch/>
        </p:blipFill>
        <p:spPr>
          <a:xfrm>
            <a:off x="2109152" y="1420575"/>
            <a:ext cx="7973695" cy="3505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2D9FA-28FA-D2B6-93EF-53EB1FD931B9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365694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CFC492-F4B2-D516-C595-9034FBE2DC6D}"/>
              </a:ext>
            </a:extLst>
          </p:cNvPr>
          <p:cNvGrpSpPr/>
          <p:nvPr/>
        </p:nvGrpSpPr>
        <p:grpSpPr>
          <a:xfrm>
            <a:off x="542550" y="3429000"/>
            <a:ext cx="7670792" cy="1301961"/>
            <a:chOff x="795094" y="1902942"/>
            <a:chExt cx="2848362" cy="1902248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8D841A8-5224-650B-D3DB-1275EF9DD23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AA8E6C-A57F-A4A9-30FA-7B5B684A7BEC}"/>
                </a:ext>
              </a:extLst>
            </p:cNvPr>
            <p:cNvGrpSpPr/>
            <p:nvPr/>
          </p:nvGrpSpPr>
          <p:grpSpPr>
            <a:xfrm>
              <a:off x="795094" y="1902942"/>
              <a:ext cx="2848362" cy="444643"/>
              <a:chOff x="5080297" y="1566985"/>
              <a:chExt cx="2848362" cy="444643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875F825-D840-ED43-2C16-A0C0EC40DA6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DD7661D-7809-71D0-89D3-0C96782C54DA}"/>
                  </a:ext>
                </a:extLst>
              </p:cNvPr>
              <p:cNvSpPr/>
              <p:nvPr/>
            </p:nvSpPr>
            <p:spPr>
              <a:xfrm>
                <a:off x="5080297" y="1566985"/>
                <a:ext cx="2847372" cy="444643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8CC807-58B6-D75E-50A2-34CE06776B32}"/>
              </a:ext>
            </a:extLst>
          </p:cNvPr>
          <p:cNvGrpSpPr/>
          <p:nvPr/>
        </p:nvGrpSpPr>
        <p:grpSpPr>
          <a:xfrm>
            <a:off x="663163" y="3529190"/>
            <a:ext cx="399577" cy="110048"/>
            <a:chOff x="3063240" y="2103120"/>
            <a:chExt cx="464820" cy="1219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58F82CD-B947-D8F1-87EE-4F66FB3C1F0F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54E3A83-986A-6CAA-DE0C-51F14F3D32B5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44F3E0D-9D1D-594A-6A22-70D791984D4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44D73-B01F-9B30-24E0-41A73CEB6E56}"/>
              </a:ext>
            </a:extLst>
          </p:cNvPr>
          <p:cNvSpPr txBox="1"/>
          <p:nvPr/>
        </p:nvSpPr>
        <p:spPr>
          <a:xfrm>
            <a:off x="825296" y="3930808"/>
            <a:ext cx="9316641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bridge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검색하여 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Bridge by Arduino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설치합니다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D22DBF-5908-6089-C75C-61BD7746E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37" y="428867"/>
            <a:ext cx="2773800" cy="59526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592BCE-ABFB-9C8C-6C81-AB67B823B761}"/>
              </a:ext>
            </a:extLst>
          </p:cNvPr>
          <p:cNvSpPr txBox="1"/>
          <p:nvPr/>
        </p:nvSpPr>
        <p:spPr>
          <a:xfrm>
            <a:off x="542550" y="656109"/>
            <a:ext cx="774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LCD </a:t>
            </a:r>
            <a:r>
              <a:rPr lang="ko-KR" altLang="en-US" sz="2400" dirty="0"/>
              <a:t>라이브러리 설치 </a:t>
            </a:r>
            <a:r>
              <a:rPr lang="en-US" altLang="ko-KR" sz="2400" dirty="0"/>
              <a:t>– Arduino </a:t>
            </a:r>
            <a:r>
              <a:rPr lang="ko-KR" altLang="en-US" sz="2400" dirty="0"/>
              <a:t>라이브러리 매니저 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476DD-0331-19D0-ECEF-C58EFCEF97E5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289444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CFC492-F4B2-D516-C595-9034FBE2DC6D}"/>
              </a:ext>
            </a:extLst>
          </p:cNvPr>
          <p:cNvGrpSpPr/>
          <p:nvPr/>
        </p:nvGrpSpPr>
        <p:grpSpPr>
          <a:xfrm>
            <a:off x="401053" y="5059798"/>
            <a:ext cx="11373852" cy="1325936"/>
            <a:chOff x="796084" y="1923541"/>
            <a:chExt cx="2847372" cy="18816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8D841A8-5224-650B-D3DB-1275EF9DD23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AA8E6C-A57F-A4A9-30FA-7B5B684A7BE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229102"/>
              <a:chOff x="5081287" y="1591556"/>
              <a:chExt cx="2847372" cy="22910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875F825-D840-ED43-2C16-A0C0EC40DA6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DD7661D-7809-71D0-89D3-0C96782C54D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229102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8CC807-58B6-D75E-50A2-34CE06776B32}"/>
              </a:ext>
            </a:extLst>
          </p:cNvPr>
          <p:cNvGrpSpPr/>
          <p:nvPr/>
        </p:nvGrpSpPr>
        <p:grpSpPr>
          <a:xfrm>
            <a:off x="545213" y="5090960"/>
            <a:ext cx="399577" cy="110048"/>
            <a:chOff x="3063240" y="2103120"/>
            <a:chExt cx="464820" cy="1219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58F82CD-B947-D8F1-87EE-4F66FB3C1F0F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54E3A83-986A-6CAA-DE0C-51F14F3D32B5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44F3E0D-9D1D-594A-6A22-70D791984D4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44D73-B01F-9B30-24E0-41A73CEB6E56}"/>
              </a:ext>
            </a:extLst>
          </p:cNvPr>
          <p:cNvSpPr txBox="1"/>
          <p:nvPr/>
        </p:nvSpPr>
        <p:spPr>
          <a:xfrm>
            <a:off x="692598" y="5512562"/>
            <a:ext cx="9316641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성공적으로 설치된 화면입니다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317EFB-7E3C-9A31-F3AD-81481DA5F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1"/>
          <a:stretch/>
        </p:blipFill>
        <p:spPr>
          <a:xfrm>
            <a:off x="1987794" y="1869941"/>
            <a:ext cx="8216412" cy="3027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76A30-93CB-E803-DD1F-EE1023D7D9BE}"/>
              </a:ext>
            </a:extLst>
          </p:cNvPr>
          <p:cNvSpPr txBox="1"/>
          <p:nvPr/>
        </p:nvSpPr>
        <p:spPr>
          <a:xfrm>
            <a:off x="542550" y="656109"/>
            <a:ext cx="774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LCD </a:t>
            </a:r>
            <a:r>
              <a:rPr lang="ko-KR" altLang="en-US" sz="2400" dirty="0"/>
              <a:t>라이브러리 설치 </a:t>
            </a:r>
            <a:r>
              <a:rPr lang="en-US" altLang="ko-KR" sz="2400" dirty="0"/>
              <a:t>– Arduino </a:t>
            </a:r>
            <a:r>
              <a:rPr lang="ko-KR" altLang="en-US" sz="2400" dirty="0"/>
              <a:t>라이브러리 매니저 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A5782-F987-7C4D-F9F4-18AFBA760150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28791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B1CB8-788A-8CD8-FAA9-F2AA1BDDDB8B}"/>
              </a:ext>
            </a:extLst>
          </p:cNvPr>
          <p:cNvSpPr txBox="1"/>
          <p:nvPr/>
        </p:nvSpPr>
        <p:spPr>
          <a:xfrm>
            <a:off x="542550" y="656109"/>
            <a:ext cx="7066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LCD </a:t>
            </a:r>
            <a:r>
              <a:rPr lang="ko-KR" altLang="en-US" sz="2400" dirty="0"/>
              <a:t>라이브러리 설치 </a:t>
            </a:r>
            <a:r>
              <a:rPr lang="en-US" altLang="ko-KR" sz="2400" dirty="0"/>
              <a:t>– Arduino </a:t>
            </a:r>
            <a:r>
              <a:rPr lang="ko-KR" altLang="en-US" sz="2400" dirty="0"/>
              <a:t>라이브러리 매니저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CE666-4DDA-7A99-D87F-3252667B7181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BF169-F495-BABD-1322-1658E6665D36}"/>
              </a:ext>
            </a:extLst>
          </p:cNvPr>
          <p:cNvSpPr txBox="1"/>
          <p:nvPr/>
        </p:nvSpPr>
        <p:spPr>
          <a:xfrm>
            <a:off x="745001" y="1965465"/>
            <a:ext cx="4532545" cy="224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4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LiquidCrystal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I2C</a:t>
            </a:r>
          </a:p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라이브러리를</a:t>
            </a:r>
            <a:endParaRPr lang="en-US" altLang="ko-KR" sz="24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사용할 수 있도록 </a:t>
            </a:r>
            <a:endParaRPr lang="en-US" altLang="ko-KR" sz="24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zip 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파일을 찾아야 합니다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5C7FF8-4C1D-1E43-D3B9-74EA1A00C63D}"/>
              </a:ext>
            </a:extLst>
          </p:cNvPr>
          <p:cNvGrpSpPr/>
          <p:nvPr/>
        </p:nvGrpSpPr>
        <p:grpSpPr>
          <a:xfrm>
            <a:off x="401053" y="5059798"/>
            <a:ext cx="11373852" cy="1325936"/>
            <a:chOff x="796084" y="1923541"/>
            <a:chExt cx="2847372" cy="188164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2FCE923-6960-D3AC-75D7-C2690283D3C4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0C859D5-7C81-E0AB-973F-0909EFDD1298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229102"/>
              <a:chOff x="5081287" y="1591556"/>
              <a:chExt cx="2847372" cy="229102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AF860864-C643-45B8-F935-B5139E4E751C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03281450-ED34-9B9A-0177-7AA159A66A52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229102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D6A918-1B9A-0809-3F15-AF9CE59BF98D}"/>
              </a:ext>
            </a:extLst>
          </p:cNvPr>
          <p:cNvGrpSpPr/>
          <p:nvPr/>
        </p:nvGrpSpPr>
        <p:grpSpPr>
          <a:xfrm>
            <a:off x="545213" y="5090960"/>
            <a:ext cx="399577" cy="110048"/>
            <a:chOff x="3063240" y="2103120"/>
            <a:chExt cx="464820" cy="1219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DBC2E37-A2CC-97E4-3BB3-348265F9FE6A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2B80EF1-33CF-ABEF-E2E8-F45339CE3B5E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F12C410-28DE-7E41-EA29-334C0416BBAA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80932A5-7908-28F9-988C-6FEEE3BF84BB}"/>
              </a:ext>
            </a:extLst>
          </p:cNvPr>
          <p:cNvSpPr txBox="1"/>
          <p:nvPr/>
        </p:nvSpPr>
        <p:spPr>
          <a:xfrm>
            <a:off x="745001" y="5501056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[Sketch]-[Include Library]-[Add.ZIP Library]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클릭합니다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CA80A96-6346-B7C6-6D6E-0262E8FD96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60"/>
          <a:stretch/>
        </p:blipFill>
        <p:spPr>
          <a:xfrm>
            <a:off x="4697830" y="1225293"/>
            <a:ext cx="7077075" cy="36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5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CFC492-F4B2-D516-C595-9034FBE2DC6D}"/>
              </a:ext>
            </a:extLst>
          </p:cNvPr>
          <p:cNvGrpSpPr/>
          <p:nvPr/>
        </p:nvGrpSpPr>
        <p:grpSpPr>
          <a:xfrm>
            <a:off x="401053" y="5059798"/>
            <a:ext cx="11373852" cy="1325936"/>
            <a:chOff x="796084" y="1923541"/>
            <a:chExt cx="2847372" cy="18816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8D841A8-5224-650B-D3DB-1275EF9DD23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AA8E6C-A57F-A4A9-30FA-7B5B684A7BE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229102"/>
              <a:chOff x="5081287" y="1591556"/>
              <a:chExt cx="2847372" cy="22910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875F825-D840-ED43-2C16-A0C0EC40DA6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DD7661D-7809-71D0-89D3-0C96782C54D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229102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8CC807-58B6-D75E-50A2-34CE06776B32}"/>
              </a:ext>
            </a:extLst>
          </p:cNvPr>
          <p:cNvGrpSpPr/>
          <p:nvPr/>
        </p:nvGrpSpPr>
        <p:grpSpPr>
          <a:xfrm>
            <a:off x="545213" y="5090960"/>
            <a:ext cx="399577" cy="110048"/>
            <a:chOff x="3063240" y="2103120"/>
            <a:chExt cx="464820" cy="1219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58F82CD-B947-D8F1-87EE-4F66FB3C1F0F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54E3A83-986A-6CAA-DE0C-51F14F3D32B5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44F3E0D-9D1D-594A-6A22-70D791984D4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44D73-B01F-9B30-24E0-41A73CEB6E56}"/>
              </a:ext>
            </a:extLst>
          </p:cNvPr>
          <p:cNvSpPr txBox="1"/>
          <p:nvPr/>
        </p:nvSpPr>
        <p:spPr>
          <a:xfrm>
            <a:off x="745001" y="5501056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다운로드한 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zip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파일을 선택한 후 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열기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클릭하여 완료합니다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61CE04-FC93-0779-F2BE-579D820E9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92" b="15081"/>
          <a:stretch/>
        </p:blipFill>
        <p:spPr>
          <a:xfrm>
            <a:off x="2956198" y="930575"/>
            <a:ext cx="6279603" cy="3972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FA1C78-3FA6-4F0C-D2F5-4D3DBFC2803C}"/>
              </a:ext>
            </a:extLst>
          </p:cNvPr>
          <p:cNvSpPr txBox="1"/>
          <p:nvPr/>
        </p:nvSpPr>
        <p:spPr>
          <a:xfrm>
            <a:off x="542550" y="656109"/>
            <a:ext cx="7066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LCD </a:t>
            </a:r>
            <a:r>
              <a:rPr lang="ko-KR" altLang="en-US" sz="2400" dirty="0"/>
              <a:t>라이브러리 설치 </a:t>
            </a:r>
            <a:r>
              <a:rPr lang="en-US" altLang="ko-KR" sz="2400" dirty="0"/>
              <a:t>– Arduino </a:t>
            </a:r>
            <a:r>
              <a:rPr lang="ko-KR" altLang="en-US" sz="2400" dirty="0"/>
              <a:t>라이브러리 매니저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38D14-5B7B-D622-7881-80E931A9E465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1123201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CFC492-F4B2-D516-C595-9034FBE2DC6D}"/>
              </a:ext>
            </a:extLst>
          </p:cNvPr>
          <p:cNvGrpSpPr/>
          <p:nvPr/>
        </p:nvGrpSpPr>
        <p:grpSpPr>
          <a:xfrm>
            <a:off x="401053" y="5059798"/>
            <a:ext cx="11373852" cy="1325936"/>
            <a:chOff x="796084" y="1923541"/>
            <a:chExt cx="2847372" cy="18816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8D841A8-5224-650B-D3DB-1275EF9DD23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AA8E6C-A57F-A4A9-30FA-7B5B684A7BE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229102"/>
              <a:chOff x="5081287" y="1591556"/>
              <a:chExt cx="2847372" cy="22910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875F825-D840-ED43-2C16-A0C0EC40DA6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DD7661D-7809-71D0-89D3-0C96782C54D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229102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8CC807-58B6-D75E-50A2-34CE06776B32}"/>
              </a:ext>
            </a:extLst>
          </p:cNvPr>
          <p:cNvGrpSpPr/>
          <p:nvPr/>
        </p:nvGrpSpPr>
        <p:grpSpPr>
          <a:xfrm>
            <a:off x="545213" y="5090960"/>
            <a:ext cx="399577" cy="110048"/>
            <a:chOff x="3063240" y="2103120"/>
            <a:chExt cx="464820" cy="1219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58F82CD-B947-D8F1-87EE-4F66FB3C1F0F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54E3A83-986A-6CAA-DE0C-51F14F3D32B5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44F3E0D-9D1D-594A-6A22-70D791984D4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44D73-B01F-9B30-24E0-41A73CEB6E56}"/>
              </a:ext>
            </a:extLst>
          </p:cNvPr>
          <p:cNvSpPr txBox="1"/>
          <p:nvPr/>
        </p:nvSpPr>
        <p:spPr>
          <a:xfrm>
            <a:off x="745001" y="5501056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성공적으로 라이브러리 설치가 완료된 화면입니다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5C82D5-C386-B137-220B-6D5EFC81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5" b="13261"/>
          <a:stretch/>
        </p:blipFill>
        <p:spPr>
          <a:xfrm>
            <a:off x="2247232" y="1707203"/>
            <a:ext cx="7697536" cy="3179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879750-B63B-4C7A-44F1-2E395BF6BC5A}"/>
              </a:ext>
            </a:extLst>
          </p:cNvPr>
          <p:cNvSpPr txBox="1"/>
          <p:nvPr/>
        </p:nvSpPr>
        <p:spPr>
          <a:xfrm>
            <a:off x="542550" y="656109"/>
            <a:ext cx="7066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LCD </a:t>
            </a:r>
            <a:r>
              <a:rPr lang="ko-KR" altLang="en-US" sz="2400" dirty="0"/>
              <a:t>라이브러리 설치 </a:t>
            </a:r>
            <a:r>
              <a:rPr lang="en-US" altLang="ko-KR" sz="2400" dirty="0"/>
              <a:t>– Arduino </a:t>
            </a:r>
            <a:r>
              <a:rPr lang="ko-KR" altLang="en-US" sz="2400" dirty="0"/>
              <a:t>라이브러리 매니저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7108F-E577-EA5B-BAFC-2CE8C29D69F0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343862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닫힌 따옴표 단색으로 채워진">
            <a:extLst>
              <a:ext uri="{FF2B5EF4-FFF2-40B4-BE49-F238E27FC236}">
                <a16:creationId xmlns:a16="http://schemas.microsoft.com/office/drawing/2014/main" id="{6E81CF35-9DFE-98F7-0744-E23B3F9F1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7836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래픽 2" descr="닫힌 따옴표 단색으로 채워진">
            <a:extLst>
              <a:ext uri="{FF2B5EF4-FFF2-40B4-BE49-F238E27FC236}">
                <a16:creationId xmlns:a16="http://schemas.microsoft.com/office/drawing/2014/main" id="{94679950-B96A-F6B8-802E-F10C0205F6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554941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09792-5732-EC43-F1EB-EFD243F185FC}"/>
              </a:ext>
            </a:extLst>
          </p:cNvPr>
          <p:cNvSpPr txBox="1"/>
          <p:nvPr/>
        </p:nvSpPr>
        <p:spPr>
          <a:xfrm>
            <a:off x="3704167" y="2971800"/>
            <a:ext cx="478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400" dirty="0"/>
              <a:t>본격적으로 </a:t>
            </a:r>
            <a:r>
              <a:rPr lang="en-US" altLang="ko-KR" sz="2400" dirty="0"/>
              <a:t>LCD</a:t>
            </a:r>
            <a:r>
              <a:rPr lang="ko-KR" altLang="en-US" sz="2400" dirty="0"/>
              <a:t>를 제어해 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149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577273" y="1684021"/>
            <a:ext cx="10826334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112034" y="1455477"/>
            <a:ext cx="39984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매번 실습 때 해주어야 해요 </a:t>
            </a:r>
            <a:r>
              <a:rPr lang="en-US" altLang="ko-KR" dirty="0">
                <a:solidFill>
                  <a:srgbClr val="A3CCA2"/>
                </a:solidFill>
              </a:rPr>
              <a:t>~</a:t>
            </a:r>
            <a:endParaRPr lang="ko-KR" altLang="en-US" dirty="0">
              <a:solidFill>
                <a:srgbClr val="A3CCA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실습을 준비해볼까요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DB521-7A59-4871-52B9-D80EE896A2CB}"/>
              </a:ext>
            </a:extLst>
          </p:cNvPr>
          <p:cNvSpPr txBox="1"/>
          <p:nvPr/>
        </p:nvSpPr>
        <p:spPr>
          <a:xfrm>
            <a:off x="941435" y="2064689"/>
            <a:ext cx="98888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컴퓨터에 </a:t>
            </a:r>
            <a:r>
              <a:rPr lang="ko-KR" altLang="en-US" sz="16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보드를 연결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하고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연결된 </a:t>
            </a: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Arduino Uno 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보드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포트번호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선택합니다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Picture 4" descr="아두이노 우노 R3 호환보드 [SZH-EK002] / 디바이스마트">
            <a:extLst>
              <a:ext uri="{FF2B5EF4-FFF2-40B4-BE49-F238E27FC236}">
                <a16:creationId xmlns:a16="http://schemas.microsoft.com/office/drawing/2014/main" id="{A445AD71-7EDC-4731-53E6-C5DF8B55B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9" y="2599579"/>
            <a:ext cx="4258242" cy="319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FF9EBF0-DF80-C4BE-C912-4597B6B697CC}"/>
              </a:ext>
            </a:extLst>
          </p:cNvPr>
          <p:cNvSpPr/>
          <p:nvPr/>
        </p:nvSpPr>
        <p:spPr>
          <a:xfrm>
            <a:off x="4048783" y="3480443"/>
            <a:ext cx="601000" cy="55184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rgbClr val="00979C"/>
                </a:solidFill>
              </a:ln>
              <a:noFill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306D80-3AE1-A1AB-DB05-5098E2FC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54" y="2599579"/>
            <a:ext cx="3048306" cy="3129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20D739-DA52-C1FA-798A-291ECF62738E}"/>
              </a:ext>
            </a:extLst>
          </p:cNvPr>
          <p:cNvSpPr txBox="1"/>
          <p:nvPr/>
        </p:nvSpPr>
        <p:spPr>
          <a:xfrm>
            <a:off x="4765415" y="3535046"/>
            <a:ext cx="241634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ON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불이 들어와야 해요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93DFD-89C5-6F7F-36DF-8AF803A333A5}"/>
              </a:ext>
            </a:extLst>
          </p:cNvPr>
          <p:cNvSpPr txBox="1"/>
          <p:nvPr/>
        </p:nvSpPr>
        <p:spPr>
          <a:xfrm>
            <a:off x="10476550" y="3098002"/>
            <a:ext cx="70088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68F4D-BE17-7416-AEA8-09B9DF5FB789}"/>
              </a:ext>
            </a:extLst>
          </p:cNvPr>
          <p:cNvSpPr txBox="1"/>
          <p:nvPr/>
        </p:nvSpPr>
        <p:spPr>
          <a:xfrm>
            <a:off x="10476552" y="3417875"/>
            <a:ext cx="802896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포트번호</a:t>
            </a:r>
          </a:p>
        </p:txBody>
      </p:sp>
    </p:spTree>
    <p:extLst>
      <p:ext uri="{BB962C8B-B14F-4D97-AF65-F5344CB8AC3E}">
        <p14:creationId xmlns:p14="http://schemas.microsoft.com/office/powerpoint/2010/main" val="291853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4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5063E-1841-27A1-B543-4B7D5A9A4DE3}"/>
              </a:ext>
            </a:extLst>
          </p:cNvPr>
          <p:cNvSpPr txBox="1"/>
          <p:nvPr/>
        </p:nvSpPr>
        <p:spPr>
          <a:xfrm>
            <a:off x="7678233" y="1562678"/>
            <a:ext cx="2013693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highlight>
                  <a:srgbClr val="FFE386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시리얼 통신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3E9FD89C-04C0-0FBE-F592-866461FC5695}"/>
              </a:ext>
            </a:extLst>
          </p:cNvPr>
          <p:cNvSpPr txBox="1">
            <a:spLocks/>
          </p:cNvSpPr>
          <p:nvPr/>
        </p:nvSpPr>
        <p:spPr>
          <a:xfrm>
            <a:off x="6208956" y="2475755"/>
            <a:ext cx="4952245" cy="58464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직렬로 정보를 주고받는 통신 방법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D6D16961-5331-CDB4-EBAD-2AB75AA95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204" y="1896039"/>
            <a:ext cx="1744081" cy="174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C24E81-1819-774B-29E7-19528640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4136">
            <a:off x="721653" y="3324053"/>
            <a:ext cx="1973563" cy="19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5540E500-FA00-FE0F-522E-7E87CA7C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58161">
            <a:off x="2882861" y="3162986"/>
            <a:ext cx="1962031" cy="19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99C1F6-1A71-492F-3BD6-0774D3C0446B}"/>
              </a:ext>
            </a:extLst>
          </p:cNvPr>
          <p:cNvSpPr txBox="1"/>
          <p:nvPr/>
        </p:nvSpPr>
        <p:spPr>
          <a:xfrm>
            <a:off x="6318867" y="3201570"/>
            <a:ext cx="4732421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연속적인 정보가 채널이나 버스를 타고 이동해 한 번에 하나씩 정보를 전송하는 방법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10D3F6-E50D-FD06-9E84-B4A10246C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134" y="4219838"/>
            <a:ext cx="4130991" cy="21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55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577273" y="1684021"/>
            <a:ext cx="10826334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320800" y="1483966"/>
            <a:ext cx="205232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실습 준비물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DB521-7A59-4871-52B9-D80EE896A2CB}"/>
              </a:ext>
            </a:extLst>
          </p:cNvPr>
          <p:cNvSpPr txBox="1"/>
          <p:nvPr/>
        </p:nvSpPr>
        <p:spPr>
          <a:xfrm>
            <a:off x="3161666" y="4600423"/>
            <a:ext cx="2766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LCD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43B71C-6FDA-46E4-C4DF-E2BB849E6522}"/>
              </a:ext>
            </a:extLst>
          </p:cNvPr>
          <p:cNvSpPr txBox="1"/>
          <p:nvPr/>
        </p:nvSpPr>
        <p:spPr>
          <a:xfrm>
            <a:off x="542550" y="656109"/>
            <a:ext cx="329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1&gt; LCD</a:t>
            </a:r>
            <a:r>
              <a:rPr lang="ko-KR" altLang="en-US" sz="2400" dirty="0"/>
              <a:t> 제어하기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A1B61E-017E-E38B-4FB7-95C00EA307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8785" y="2983741"/>
            <a:ext cx="2445847" cy="1134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8E6DD-929B-932A-8BCF-0B407BF9278F}"/>
              </a:ext>
            </a:extLst>
          </p:cNvPr>
          <p:cNvSpPr txBox="1"/>
          <p:nvPr/>
        </p:nvSpPr>
        <p:spPr>
          <a:xfrm>
            <a:off x="6817142" y="4600423"/>
            <a:ext cx="2766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 케이블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4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5574306-5F9A-CE82-A656-3DAD7F35B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4648"/>
            <a:ext cx="3627756" cy="240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8C0A7-5F85-390D-E7D4-4D1836888252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2796727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327659" y="1684021"/>
            <a:ext cx="4888507" cy="451787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465193" y="1520983"/>
            <a:ext cx="2589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이렇게 해봐요</a:t>
            </a:r>
            <a:r>
              <a:rPr lang="en-US" altLang="ko-KR" dirty="0">
                <a:solidFill>
                  <a:srgbClr val="A3CCA2"/>
                </a:solidFill>
              </a:rPr>
              <a:t>!</a:t>
            </a:r>
            <a:endParaRPr lang="ko-KR" altLang="en-US" dirty="0">
              <a:solidFill>
                <a:srgbClr val="A3CCA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48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1&gt; LCD</a:t>
            </a:r>
            <a:r>
              <a:rPr lang="ko-KR" altLang="en-US" sz="2400" dirty="0"/>
              <a:t> 제어하기</a:t>
            </a:r>
            <a:r>
              <a:rPr lang="en-US" altLang="ko-KR" sz="2400" dirty="0"/>
              <a:t>: 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 </a:t>
            </a:r>
            <a:r>
              <a:rPr lang="ko-KR" altLang="en-US" dirty="0"/>
              <a:t>제어하기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600BA-876B-6EF2-658F-4B7B74F8A81F}"/>
              </a:ext>
            </a:extLst>
          </p:cNvPr>
          <p:cNvSpPr txBox="1"/>
          <p:nvPr/>
        </p:nvSpPr>
        <p:spPr>
          <a:xfrm>
            <a:off x="7136257" y="1995575"/>
            <a:ext cx="16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600" dirty="0" err="1"/>
              <a:t>아두이노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3F02B-E68A-87FF-ACC5-5D960448354A}"/>
              </a:ext>
            </a:extLst>
          </p:cNvPr>
          <p:cNvSpPr txBox="1"/>
          <p:nvPr/>
        </p:nvSpPr>
        <p:spPr>
          <a:xfrm>
            <a:off x="6886877" y="5201814"/>
            <a:ext cx="162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000" dirty="0"/>
              <a:t>회로도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E6074-606B-E319-61AE-740F2588A42A}"/>
              </a:ext>
            </a:extLst>
          </p:cNvPr>
          <p:cNvSpPr txBox="1"/>
          <p:nvPr/>
        </p:nvSpPr>
        <p:spPr>
          <a:xfrm>
            <a:off x="468996" y="1994740"/>
            <a:ext cx="4628783" cy="411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LCD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GND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핀과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전원 영역의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GND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핀을 점퍼선으로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LCD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VCC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핀와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5V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핀을 </a:t>
            </a: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점퍼선으로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LCD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SDA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핀과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A4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핀을</a:t>
            </a: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점퍼선으로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LCD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SCL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핀과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A5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핀을 </a:t>
            </a: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점퍼선으로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2C7BD-FC82-67E4-8536-15315ACAD3D2}"/>
              </a:ext>
            </a:extLst>
          </p:cNvPr>
          <p:cNvSpPr txBox="1"/>
          <p:nvPr/>
        </p:nvSpPr>
        <p:spPr>
          <a:xfrm>
            <a:off x="3783455" y="635529"/>
            <a:ext cx="783312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아두이노에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LCD 1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개를 연결하고 화면에 글자를 출력해봅시다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A5909-4D66-E90D-251A-CEECE547C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3"/>
          <a:stretch/>
        </p:blipFill>
        <p:spPr>
          <a:xfrm>
            <a:off x="5368887" y="2537156"/>
            <a:ext cx="6458760" cy="2326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35A98C-C185-AC72-414F-98FA1D655DB0}"/>
              </a:ext>
            </a:extLst>
          </p:cNvPr>
          <p:cNvSpPr txBox="1"/>
          <p:nvPr/>
        </p:nvSpPr>
        <p:spPr>
          <a:xfrm>
            <a:off x="9370725" y="5201814"/>
            <a:ext cx="162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000" dirty="0" err="1"/>
              <a:t>결선표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694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9990" y="3173263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94297" y="2806944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9310-A2B5-FEAF-FFCA-23AE0A142CB0}"/>
              </a:ext>
            </a:extLst>
          </p:cNvPr>
          <p:cNvSpPr txBox="1"/>
          <p:nvPr/>
        </p:nvSpPr>
        <p:spPr>
          <a:xfrm>
            <a:off x="1391055" y="3425124"/>
            <a:ext cx="7174845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작성에 사용할 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I2C LCD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ko-KR" altLang="en-US" sz="24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주소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확인해요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A6846-8297-0D0C-F7A3-6FD0D25C2995}"/>
              </a:ext>
            </a:extLst>
          </p:cNvPr>
          <p:cNvSpPr txBox="1"/>
          <p:nvPr/>
        </p:nvSpPr>
        <p:spPr>
          <a:xfrm>
            <a:off x="542550" y="656109"/>
            <a:ext cx="802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🚨잠깐</a:t>
            </a:r>
            <a:r>
              <a:rPr lang="en-US" altLang="ko-KR" sz="2400" dirty="0"/>
              <a:t>! Sketch </a:t>
            </a:r>
            <a:r>
              <a:rPr lang="ko-KR" altLang="en-US" sz="2400" dirty="0"/>
              <a:t>작성 전에 확인해요</a:t>
            </a:r>
            <a:r>
              <a:rPr lang="en-US" altLang="ko-KR" sz="2400" dirty="0"/>
              <a:t> - LCD </a:t>
            </a:r>
            <a:r>
              <a:rPr lang="ko-KR" altLang="en-US" sz="2400" dirty="0"/>
              <a:t>주소 확인하기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2A16B-3081-4CE4-E51B-0DC5986F54FE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1539038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CFC492-F4B2-D516-C595-9034FBE2DC6D}"/>
              </a:ext>
            </a:extLst>
          </p:cNvPr>
          <p:cNvGrpSpPr/>
          <p:nvPr/>
        </p:nvGrpSpPr>
        <p:grpSpPr>
          <a:xfrm>
            <a:off x="401053" y="5059798"/>
            <a:ext cx="11373852" cy="1325936"/>
            <a:chOff x="796084" y="1923541"/>
            <a:chExt cx="2847372" cy="18816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8D841A8-5224-650B-D3DB-1275EF9DD23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AA8E6C-A57F-A4A9-30FA-7B5B684A7BE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229102"/>
              <a:chOff x="5081287" y="1591556"/>
              <a:chExt cx="2847372" cy="22910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875F825-D840-ED43-2C16-A0C0EC40DA6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DD7661D-7809-71D0-89D3-0C96782C54D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229102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8CC807-58B6-D75E-50A2-34CE06776B32}"/>
              </a:ext>
            </a:extLst>
          </p:cNvPr>
          <p:cNvGrpSpPr/>
          <p:nvPr/>
        </p:nvGrpSpPr>
        <p:grpSpPr>
          <a:xfrm>
            <a:off x="545213" y="5090960"/>
            <a:ext cx="399577" cy="110048"/>
            <a:chOff x="3063240" y="2103120"/>
            <a:chExt cx="464820" cy="1219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58F82CD-B947-D8F1-87EE-4F66FB3C1F0F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54E3A83-986A-6CAA-DE0C-51F14F3D32B5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44F3E0D-9D1D-594A-6A22-70D791984D4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44D73-B01F-9B30-24E0-41A73CEB6E56}"/>
              </a:ext>
            </a:extLst>
          </p:cNvPr>
          <p:cNvSpPr txBox="1"/>
          <p:nvPr/>
        </p:nvSpPr>
        <p:spPr>
          <a:xfrm>
            <a:off x="745001" y="5501056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Sketch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LCD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주소 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Scanner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코드를 실행합니다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A520A1-49C1-A5C4-33E2-69C42688A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" t="13062" r="65255" b="30141"/>
          <a:stretch/>
        </p:blipFill>
        <p:spPr>
          <a:xfrm>
            <a:off x="2344585" y="1358405"/>
            <a:ext cx="3385005" cy="34525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FC7465-3D52-4148-50A6-CEBEEFF01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" t="28163" r="62347" b="12607"/>
          <a:stretch/>
        </p:blipFill>
        <p:spPr>
          <a:xfrm>
            <a:off x="5948179" y="1359330"/>
            <a:ext cx="3570407" cy="3474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91B72-DFFF-2B4E-CEB2-87A3CD18AA70}"/>
              </a:ext>
            </a:extLst>
          </p:cNvPr>
          <p:cNvSpPr txBox="1"/>
          <p:nvPr/>
        </p:nvSpPr>
        <p:spPr>
          <a:xfrm>
            <a:off x="7745186" y="5750569"/>
            <a:ext cx="6098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https://playground.arduino.cc/Main/I2cScanner/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EDB73-8532-042B-4954-EBAC940CB007}"/>
              </a:ext>
            </a:extLst>
          </p:cNvPr>
          <p:cNvSpPr txBox="1"/>
          <p:nvPr/>
        </p:nvSpPr>
        <p:spPr>
          <a:xfrm>
            <a:off x="542550" y="656109"/>
            <a:ext cx="802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🚨잠깐</a:t>
            </a:r>
            <a:r>
              <a:rPr lang="en-US" altLang="ko-KR" sz="2400" dirty="0"/>
              <a:t>! Sketch </a:t>
            </a:r>
            <a:r>
              <a:rPr lang="ko-KR" altLang="en-US" sz="2400" dirty="0"/>
              <a:t>작성 전에 확인해요</a:t>
            </a:r>
            <a:r>
              <a:rPr lang="en-US" altLang="ko-KR" sz="2400" dirty="0"/>
              <a:t> - LCD </a:t>
            </a:r>
            <a:r>
              <a:rPr lang="ko-KR" altLang="en-US" sz="2400" dirty="0"/>
              <a:t>주소 확인하기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7BCAD9-06C7-8147-3571-2C40B3D7982B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224041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CFC492-F4B2-D516-C595-9034FBE2DC6D}"/>
              </a:ext>
            </a:extLst>
          </p:cNvPr>
          <p:cNvGrpSpPr/>
          <p:nvPr/>
        </p:nvGrpSpPr>
        <p:grpSpPr>
          <a:xfrm>
            <a:off x="401053" y="5059798"/>
            <a:ext cx="11373852" cy="1325936"/>
            <a:chOff x="796084" y="1923541"/>
            <a:chExt cx="2847372" cy="18816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8D841A8-5224-650B-D3DB-1275EF9DD23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AA8E6C-A57F-A4A9-30FA-7B5B684A7BE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229102"/>
              <a:chOff x="5081287" y="1591556"/>
              <a:chExt cx="2847372" cy="22910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875F825-D840-ED43-2C16-A0C0EC40DA6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DD7661D-7809-71D0-89D3-0C96782C54D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229102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8CC807-58B6-D75E-50A2-34CE06776B32}"/>
              </a:ext>
            </a:extLst>
          </p:cNvPr>
          <p:cNvGrpSpPr/>
          <p:nvPr/>
        </p:nvGrpSpPr>
        <p:grpSpPr>
          <a:xfrm>
            <a:off x="545213" y="5090960"/>
            <a:ext cx="399577" cy="110048"/>
            <a:chOff x="3063240" y="2103120"/>
            <a:chExt cx="464820" cy="1219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58F82CD-B947-D8F1-87EE-4F66FB3C1F0F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54E3A83-986A-6CAA-DE0C-51F14F3D32B5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44F3E0D-9D1D-594A-6A22-70D791984D4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44D73-B01F-9B30-24E0-41A73CEB6E56}"/>
              </a:ext>
            </a:extLst>
          </p:cNvPr>
          <p:cNvSpPr txBox="1"/>
          <p:nvPr/>
        </p:nvSpPr>
        <p:spPr>
          <a:xfrm>
            <a:off x="797405" y="5470463"/>
            <a:ext cx="10782970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[tools]-[serial monitor] 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클릭 후 하단의 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Serial monitor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주소를 확인합니다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DA3319-3CCF-C406-63FF-4E43B76E7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08"/>
          <a:stretch/>
        </p:blipFill>
        <p:spPr>
          <a:xfrm>
            <a:off x="3470260" y="1323873"/>
            <a:ext cx="5235438" cy="36901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C14D30-6BF2-7357-BB26-379C18382FE1}"/>
              </a:ext>
            </a:extLst>
          </p:cNvPr>
          <p:cNvSpPr txBox="1"/>
          <p:nvPr/>
        </p:nvSpPr>
        <p:spPr>
          <a:xfrm>
            <a:off x="542550" y="656109"/>
            <a:ext cx="8023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🚨잠깐</a:t>
            </a:r>
            <a:r>
              <a:rPr lang="en-US" altLang="ko-KR" sz="2400" dirty="0"/>
              <a:t>! Sketch </a:t>
            </a:r>
            <a:r>
              <a:rPr lang="ko-KR" altLang="en-US" sz="2400" dirty="0"/>
              <a:t>작성 전에 확인해요</a:t>
            </a:r>
            <a:r>
              <a:rPr lang="en-US" altLang="ko-KR" sz="2400" dirty="0"/>
              <a:t> - LCD </a:t>
            </a:r>
            <a:r>
              <a:rPr lang="ko-KR" altLang="en-US" sz="2400" dirty="0"/>
              <a:t>주소 확인하기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36D0A-1C13-0E66-7194-F34A1F3ADA48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3786843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9990" y="3173263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94297" y="2806944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9310-A2B5-FEAF-FFCA-23AE0A142CB0}"/>
              </a:ext>
            </a:extLst>
          </p:cNvPr>
          <p:cNvSpPr txBox="1"/>
          <p:nvPr/>
        </p:nvSpPr>
        <p:spPr>
          <a:xfrm>
            <a:off x="1474312" y="3429000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LCD 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모니터의 </a:t>
            </a:r>
            <a:r>
              <a:rPr lang="ko-KR" altLang="en-US" sz="24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열과 행 수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부품명을 통해 확인해요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144D8-030B-114F-9FB0-D1C6C23558F0}"/>
              </a:ext>
            </a:extLst>
          </p:cNvPr>
          <p:cNvSpPr txBox="1"/>
          <p:nvPr/>
        </p:nvSpPr>
        <p:spPr>
          <a:xfrm>
            <a:off x="542550" y="656109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🚨잠깐</a:t>
            </a:r>
            <a:r>
              <a:rPr lang="en-US" altLang="ko-KR" sz="2400" dirty="0"/>
              <a:t>! Sketch </a:t>
            </a:r>
            <a:r>
              <a:rPr lang="ko-KR" altLang="en-US" sz="2400" dirty="0"/>
              <a:t>작성 전에 확인해요</a:t>
            </a:r>
            <a:r>
              <a:rPr lang="en-US" altLang="ko-KR" sz="2400" dirty="0"/>
              <a:t> - LCD </a:t>
            </a:r>
            <a:r>
              <a:rPr lang="ko-KR" altLang="en-US" sz="2400" dirty="0"/>
              <a:t>규격 확인하기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6B59E-EE4F-3995-AFAE-E328ED0482C9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3991193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CFC492-F4B2-D516-C595-9034FBE2DC6D}"/>
              </a:ext>
            </a:extLst>
          </p:cNvPr>
          <p:cNvGrpSpPr/>
          <p:nvPr/>
        </p:nvGrpSpPr>
        <p:grpSpPr>
          <a:xfrm>
            <a:off x="401053" y="5059798"/>
            <a:ext cx="11373852" cy="1325936"/>
            <a:chOff x="796084" y="1923541"/>
            <a:chExt cx="2847372" cy="18816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8D841A8-5224-650B-D3DB-1275EF9DD23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AA8E6C-A57F-A4A9-30FA-7B5B684A7BE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229102"/>
              <a:chOff x="5081287" y="1591556"/>
              <a:chExt cx="2847372" cy="229102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875F825-D840-ED43-2C16-A0C0EC40DA6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DD7661D-7809-71D0-89D3-0C96782C54D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229102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6F65A2D-AE90-6B16-3D65-6C09B9AAA3AF}"/>
              </a:ext>
            </a:extLst>
          </p:cNvPr>
          <p:cNvSpPr txBox="1"/>
          <p:nvPr/>
        </p:nvSpPr>
        <p:spPr>
          <a:xfrm>
            <a:off x="542550" y="656109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실습 전 설정하기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0BA476-8AD1-CA50-7368-A89F053D6C42}"/>
              </a:ext>
            </a:extLst>
          </p:cNvPr>
          <p:cNvSpPr txBox="1"/>
          <p:nvPr/>
        </p:nvSpPr>
        <p:spPr>
          <a:xfrm>
            <a:off x="577272" y="1143576"/>
            <a:ext cx="2481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 </a:t>
            </a:r>
            <a:r>
              <a:rPr lang="ko-KR" altLang="en-US" dirty="0"/>
              <a:t>모니터의 열과 행 수 확인하기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8CC807-58B6-D75E-50A2-34CE06776B32}"/>
              </a:ext>
            </a:extLst>
          </p:cNvPr>
          <p:cNvGrpSpPr/>
          <p:nvPr/>
        </p:nvGrpSpPr>
        <p:grpSpPr>
          <a:xfrm>
            <a:off x="545213" y="5090960"/>
            <a:ext cx="399577" cy="110048"/>
            <a:chOff x="3063240" y="2103120"/>
            <a:chExt cx="464820" cy="1219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58F82CD-B947-D8F1-87EE-4F66FB3C1F0F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54E3A83-986A-6CAA-DE0C-51F14F3D32B5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44F3E0D-9D1D-594A-6A22-70D791984D4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44D73-B01F-9B30-24E0-41A73CEB6E56}"/>
              </a:ext>
            </a:extLst>
          </p:cNvPr>
          <p:cNvSpPr txBox="1"/>
          <p:nvPr/>
        </p:nvSpPr>
        <p:spPr>
          <a:xfrm>
            <a:off x="745001" y="5501056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1602A </a:t>
            </a:r>
            <a:r>
              <a:rPr lang="en-US" altLang="ko-KR" sz="2400" dirty="0"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➡️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2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행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</a:t>
            </a: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열</a:t>
            </a:r>
            <a:endParaRPr lang="en-US" altLang="ko-KR" sz="2400" b="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E7234A-D3F3-78E2-199D-3BB1C402C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26426"/>
          <a:stretch/>
        </p:blipFill>
        <p:spPr>
          <a:xfrm>
            <a:off x="2970911" y="1798202"/>
            <a:ext cx="6250178" cy="31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EDE4B1-561C-E18C-F310-EB58A51B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420" y="224264"/>
            <a:ext cx="5040621" cy="56134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384A21-A30B-4962-B6D4-A873F28063F6}"/>
              </a:ext>
            </a:extLst>
          </p:cNvPr>
          <p:cNvSpPr/>
          <p:nvPr/>
        </p:nvSpPr>
        <p:spPr>
          <a:xfrm>
            <a:off x="-1" y="0"/>
            <a:ext cx="5802969" cy="68580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D649B-2432-44EF-80E7-99A4EE9A5F2A}"/>
              </a:ext>
            </a:extLst>
          </p:cNvPr>
          <p:cNvSpPr txBox="1"/>
          <p:nvPr/>
        </p:nvSpPr>
        <p:spPr>
          <a:xfrm>
            <a:off x="412213" y="679375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스케치 작성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5E82-B509-445F-BF04-1D03DB2B8902}"/>
              </a:ext>
            </a:extLst>
          </p:cNvPr>
          <p:cNvSpPr txBox="1"/>
          <p:nvPr/>
        </p:nvSpPr>
        <p:spPr>
          <a:xfrm>
            <a:off x="419266" y="1202595"/>
            <a:ext cx="69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Sketch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5537BD-15F9-425D-83AC-7076F204899B}"/>
              </a:ext>
            </a:extLst>
          </p:cNvPr>
          <p:cNvSpPr/>
          <p:nvPr/>
        </p:nvSpPr>
        <p:spPr>
          <a:xfrm>
            <a:off x="419266" y="3839149"/>
            <a:ext cx="4914734" cy="2702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B289CE-5D1E-4295-84CC-C86BDDAB8B59}"/>
              </a:ext>
            </a:extLst>
          </p:cNvPr>
          <p:cNvSpPr txBox="1"/>
          <p:nvPr/>
        </p:nvSpPr>
        <p:spPr>
          <a:xfrm>
            <a:off x="607779" y="413725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사용된 함수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572032-130F-46A8-ABC5-25507E7AAB4F}"/>
              </a:ext>
            </a:extLst>
          </p:cNvPr>
          <p:cNvSpPr txBox="1"/>
          <p:nvPr/>
        </p:nvSpPr>
        <p:spPr>
          <a:xfrm>
            <a:off x="601718" y="4574371"/>
            <a:ext cx="4678936" cy="16721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/>
              <a:t>lcd.init</a:t>
            </a:r>
            <a:r>
              <a:rPr lang="en-US" altLang="ko-KR" sz="1400" dirty="0"/>
              <a:t>(); </a:t>
            </a:r>
            <a:r>
              <a:rPr lang="en-US" altLang="ko-KR" sz="1400" dirty="0">
                <a:solidFill>
                  <a:schemeClr val="tx1"/>
                </a:solidFill>
              </a:rPr>
              <a:t>LCD</a:t>
            </a:r>
            <a:r>
              <a:rPr lang="ko-KR" altLang="en-US" sz="1400" dirty="0">
                <a:solidFill>
                  <a:schemeClr val="tx1"/>
                </a:solidFill>
              </a:rPr>
              <a:t> 초기화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 err="1"/>
              <a:t>lcd.backlight</a:t>
            </a:r>
            <a:r>
              <a:rPr lang="en-US" altLang="ko-KR" sz="1400" dirty="0"/>
              <a:t>(); LCD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백라이트를</a:t>
            </a:r>
            <a:r>
              <a:rPr lang="ko-KR" altLang="en-US" sz="1400" dirty="0"/>
              <a:t> 켬</a:t>
            </a:r>
            <a:endParaRPr lang="en-US" altLang="ko-KR" sz="1400" dirty="0"/>
          </a:p>
          <a:p>
            <a:pPr algn="l">
              <a:lnSpc>
                <a:spcPct val="150000"/>
              </a:lnSpc>
            </a:pPr>
            <a:r>
              <a:rPr lang="en-US" altLang="ko-KR" sz="1400" dirty="0" err="1"/>
              <a:t>lcd.setCursor</a:t>
            </a:r>
            <a:r>
              <a:rPr lang="en-US" altLang="ko-KR" sz="1400" dirty="0"/>
              <a:t>(</a:t>
            </a:r>
            <a:r>
              <a:rPr lang="ko-KR" altLang="en-US" sz="1400" dirty="0">
                <a:solidFill>
                  <a:srgbClr val="A3CCA2"/>
                </a:solidFill>
              </a:rPr>
              <a:t>열</a:t>
            </a:r>
            <a:r>
              <a:rPr lang="en-US" altLang="ko-KR" sz="1400" dirty="0">
                <a:solidFill>
                  <a:srgbClr val="A3CCA2"/>
                </a:solidFill>
              </a:rPr>
              <a:t>,</a:t>
            </a:r>
            <a:r>
              <a:rPr lang="ko-KR" altLang="en-US" sz="1400">
                <a:solidFill>
                  <a:srgbClr val="A3CCA2"/>
                </a:solidFill>
              </a:rPr>
              <a:t>행</a:t>
            </a:r>
            <a:r>
              <a:rPr lang="en-US" altLang="ko-KR" sz="1400"/>
              <a:t>); </a:t>
            </a:r>
            <a:r>
              <a:rPr lang="ko-KR" altLang="en-US" sz="1400" dirty="0"/>
              <a:t>커서 또는 출력의 위치를 </a:t>
            </a:r>
            <a:endParaRPr lang="en-US" altLang="ko-KR" sz="1400" dirty="0"/>
          </a:p>
          <a:p>
            <a:pPr algn="l">
              <a:lnSpc>
                <a:spcPct val="150000"/>
              </a:lnSpc>
            </a:pPr>
            <a:r>
              <a:rPr lang="en-US" altLang="ko-KR" sz="1400" dirty="0"/>
              <a:t>                                            </a:t>
            </a:r>
            <a:r>
              <a:rPr lang="ko-KR" altLang="en-US" sz="1400" dirty="0"/>
              <a:t>지정된 좌표로 이동</a:t>
            </a:r>
            <a:endParaRPr lang="en-US" altLang="ko-KR" sz="1400" dirty="0"/>
          </a:p>
          <a:p>
            <a:pPr algn="l">
              <a:lnSpc>
                <a:spcPct val="150000"/>
              </a:lnSpc>
            </a:pPr>
            <a:r>
              <a:rPr lang="en-US" altLang="ko-KR" sz="1400" dirty="0" err="1"/>
              <a:t>lcd.print</a:t>
            </a:r>
            <a:r>
              <a:rPr lang="en-US" altLang="ko-KR" sz="1400" dirty="0"/>
              <a:t>(); LCD </a:t>
            </a:r>
            <a:r>
              <a:rPr lang="ko-KR" altLang="en-US" sz="1400" dirty="0"/>
              <a:t>화면에 값을 출력</a:t>
            </a:r>
            <a:endParaRPr lang="en-US" altLang="ko-KR" sz="1400" dirty="0">
              <a:solidFill>
                <a:srgbClr val="40404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BA4749-7C8B-45D0-8548-99E16C757ED0}"/>
              </a:ext>
            </a:extLst>
          </p:cNvPr>
          <p:cNvSpPr txBox="1"/>
          <p:nvPr/>
        </p:nvSpPr>
        <p:spPr>
          <a:xfrm>
            <a:off x="365920" y="1938908"/>
            <a:ext cx="4914734" cy="1618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B9078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필요한 헤더파일들을 불러옵니다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FD96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LCD</a:t>
            </a:r>
            <a:r>
              <a:rPr lang="ko-KR" altLang="en-US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기본정보를 입력합니다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-&gt; </a:t>
            </a:r>
            <a:r>
              <a:rPr lang="en-US" altLang="ko-KR" sz="17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lCD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접근주소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lcd </a:t>
            </a:r>
            <a:r>
              <a:rPr lang="ko-KR" altLang="en-US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열의 수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lcd </a:t>
            </a:r>
            <a:r>
              <a:rPr lang="ko-KR" altLang="en-US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행의 수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solidFill>
                  <a:srgbClr val="404040"/>
                </a:solidFill>
                <a:highlight>
                  <a:srgbClr val="67C2F1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LCD </a:t>
            </a:r>
            <a:r>
              <a:rPr lang="ko-KR" altLang="en-US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모니터에 출력할 글자를 입력합니다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3602C5-5197-4196-9A30-3C7CF6FDC0AE}"/>
              </a:ext>
            </a:extLst>
          </p:cNvPr>
          <p:cNvSpPr/>
          <p:nvPr/>
        </p:nvSpPr>
        <p:spPr>
          <a:xfrm>
            <a:off x="6691438" y="325710"/>
            <a:ext cx="3913239" cy="588982"/>
          </a:xfrm>
          <a:prstGeom prst="rect">
            <a:avLst/>
          </a:prstGeom>
          <a:ln w="38100">
            <a:solidFill>
              <a:srgbClr val="FB9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455AC6-C040-41E6-A2A0-E6AD44D1491F}"/>
              </a:ext>
            </a:extLst>
          </p:cNvPr>
          <p:cNvSpPr/>
          <p:nvPr/>
        </p:nvSpPr>
        <p:spPr>
          <a:xfrm>
            <a:off x="7075076" y="3355012"/>
            <a:ext cx="3253712" cy="277561"/>
          </a:xfrm>
          <a:prstGeom prst="rect">
            <a:avLst/>
          </a:prstGeom>
          <a:ln w="38100">
            <a:solidFill>
              <a:srgbClr val="67C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C29932-7F65-4DF4-9942-2FCC29D0E5AC}"/>
              </a:ext>
            </a:extLst>
          </p:cNvPr>
          <p:cNvSpPr/>
          <p:nvPr/>
        </p:nvSpPr>
        <p:spPr>
          <a:xfrm>
            <a:off x="6715432" y="1202595"/>
            <a:ext cx="4296697" cy="388738"/>
          </a:xfrm>
          <a:prstGeom prst="rect">
            <a:avLst/>
          </a:prstGeom>
          <a:ln w="3810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3A2F8A-8246-5DBB-6640-50A499EE2EEA}"/>
              </a:ext>
            </a:extLst>
          </p:cNvPr>
          <p:cNvSpPr/>
          <p:nvPr/>
        </p:nvSpPr>
        <p:spPr>
          <a:xfrm>
            <a:off x="7075076" y="3942614"/>
            <a:ext cx="2645195" cy="277560"/>
          </a:xfrm>
          <a:prstGeom prst="rect">
            <a:avLst/>
          </a:prstGeom>
          <a:ln w="38100">
            <a:solidFill>
              <a:srgbClr val="67C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E81E86B-D402-4E57-9789-B68717787C4D}"/>
              </a:ext>
            </a:extLst>
          </p:cNvPr>
          <p:cNvGrpSpPr/>
          <p:nvPr/>
        </p:nvGrpSpPr>
        <p:grpSpPr>
          <a:xfrm>
            <a:off x="9039108" y="4648197"/>
            <a:ext cx="2847372" cy="1360717"/>
            <a:chOff x="859424" y="1546437"/>
            <a:chExt cx="2847372" cy="1890521"/>
          </a:xfrm>
          <a:solidFill>
            <a:schemeClr val="bg1"/>
          </a:solidFill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E5F909F-C041-4B91-8252-D6BB6E1F92A2}"/>
                </a:ext>
              </a:extLst>
            </p:cNvPr>
            <p:cNvSpPr/>
            <p:nvPr/>
          </p:nvSpPr>
          <p:spPr>
            <a:xfrm>
              <a:off x="859424" y="1555309"/>
              <a:ext cx="2847372" cy="1881649"/>
            </a:xfrm>
            <a:prstGeom prst="roundRect">
              <a:avLst>
                <a:gd name="adj" fmla="val 1626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77D0D87-BC8E-46CC-931F-EEFC6BE06831}"/>
                </a:ext>
              </a:extLst>
            </p:cNvPr>
            <p:cNvSpPr/>
            <p:nvPr/>
          </p:nvSpPr>
          <p:spPr>
            <a:xfrm>
              <a:off x="859424" y="1546437"/>
              <a:ext cx="2847372" cy="192988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00CA9B5-3325-41B1-B21E-554BA50049B4}"/>
              </a:ext>
            </a:extLst>
          </p:cNvPr>
          <p:cNvSpPr txBox="1"/>
          <p:nvPr/>
        </p:nvSpPr>
        <p:spPr>
          <a:xfrm>
            <a:off x="9151682" y="5182974"/>
            <a:ext cx="274527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헤더 파일을 불러와야만</a:t>
            </a:r>
            <a:endParaRPr lang="en-US" altLang="ko-KR" dirty="0"/>
          </a:p>
          <a:p>
            <a:r>
              <a:rPr lang="ko-KR" altLang="en-US" dirty="0"/>
              <a:t>관련 함수들을 사용할 수 있습니다</a:t>
            </a:r>
            <a:endParaRPr lang="en-US" altLang="ko-KR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CE1D90-C78C-4F15-BC20-C0BB76193EE1}"/>
              </a:ext>
            </a:extLst>
          </p:cNvPr>
          <p:cNvGrpSpPr/>
          <p:nvPr/>
        </p:nvGrpSpPr>
        <p:grpSpPr>
          <a:xfrm>
            <a:off x="9141204" y="4669420"/>
            <a:ext cx="334261" cy="87675"/>
            <a:chOff x="3063240" y="2103120"/>
            <a:chExt cx="464820" cy="12192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B7D87EC-0BC5-467F-BBF9-883DB37F8534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3B38F8E-127B-4C4D-93E0-377FEE354000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A739069-298E-421C-9034-6FD7BA6A6299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31F803F-E6BD-4D24-877D-D2230101B9C9}"/>
              </a:ext>
            </a:extLst>
          </p:cNvPr>
          <p:cNvSpPr txBox="1"/>
          <p:nvPr/>
        </p:nvSpPr>
        <p:spPr>
          <a:xfrm>
            <a:off x="9141204" y="4867384"/>
            <a:ext cx="2766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Review: </a:t>
            </a:r>
            <a:r>
              <a:rPr lang="ko-KR" altLang="en-US" sz="1600" dirty="0">
                <a:highlight>
                  <a:srgbClr val="FB9078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헤더파일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 .h&gt;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530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3834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🚨글자가 출력되지 않아요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글자 출력 오류 해결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25347" y="2588043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BF169-F495-BABD-1322-1658E6665D36}"/>
              </a:ext>
            </a:extLst>
          </p:cNvPr>
          <p:cNvSpPr txBox="1"/>
          <p:nvPr/>
        </p:nvSpPr>
        <p:spPr>
          <a:xfrm>
            <a:off x="1761166" y="2890844"/>
            <a:ext cx="6340267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화면만 반짝이거나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네모칸만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출력되는 등</a:t>
            </a:r>
            <a:endParaRPr lang="en-US" altLang="ko-KR" sz="24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글자가 출력되지 않으면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어떻게 </a:t>
            </a:r>
            <a:r>
              <a:rPr lang="ko-KR" altLang="en-US" sz="24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해야할까요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434C9793-B251-627C-C4C3-72D06BB9F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392" y="2770051"/>
            <a:ext cx="2058088" cy="3330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BA9DB-F354-F33B-30CF-D5AB7D345AF5}"/>
              </a:ext>
            </a:extLst>
          </p:cNvPr>
          <p:cNvSpPr txBox="1"/>
          <p:nvPr/>
        </p:nvSpPr>
        <p:spPr>
          <a:xfrm>
            <a:off x="876730" y="2681988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34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3834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🚨글자가 출력되지 않아요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글자 출력 오류 해결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8286" y="2196272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25347" y="1581563"/>
            <a:ext cx="10741306" cy="2108121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BF169-F495-BABD-1322-1658E6665D36}"/>
              </a:ext>
            </a:extLst>
          </p:cNvPr>
          <p:cNvSpPr txBox="1"/>
          <p:nvPr/>
        </p:nvSpPr>
        <p:spPr>
          <a:xfrm>
            <a:off x="1873795" y="1736357"/>
            <a:ext cx="6355806" cy="169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I2C LCD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주소를 다시 확인합니다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주소가 맞지만 출력되지 않을 경우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ko-KR" altLang="en-US" sz="24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저항값의</a:t>
            </a:r>
            <a:r>
              <a:rPr lang="ko-KR" altLang="en-US" sz="24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세기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조절합니다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5B4229-24EB-23E4-18B9-B2B5B1129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8" b="20001"/>
          <a:stretch/>
        </p:blipFill>
        <p:spPr>
          <a:xfrm>
            <a:off x="6096000" y="3939656"/>
            <a:ext cx="4772967" cy="2280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1EFC3-453D-4557-EE5C-1E395F6C45A2}"/>
              </a:ext>
            </a:extLst>
          </p:cNvPr>
          <p:cNvSpPr txBox="1"/>
          <p:nvPr/>
        </p:nvSpPr>
        <p:spPr>
          <a:xfrm>
            <a:off x="1085853" y="4057947"/>
            <a:ext cx="8514583" cy="1887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LCD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모니터를 뒤집어 파란색 블록 안의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십자 나사를 세심하게 조금씩 돌려가며</a:t>
            </a:r>
            <a:endParaRPr lang="en-US" altLang="ko-KR" sz="20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저항값을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조절하고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변화가 보이면 </a:t>
            </a:r>
            <a:endParaRPr lang="en-US" altLang="ko-KR" sz="20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</a:t>
            </a:r>
            <a:r>
              <a:rPr lang="ko-KR" altLang="en-US" sz="20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재연결</a:t>
            </a:r>
            <a:endParaRPr lang="en-US" altLang="ko-KR" sz="20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6D3C625-5AFE-6829-903C-E73C73ACDC74}"/>
              </a:ext>
            </a:extLst>
          </p:cNvPr>
          <p:cNvSpPr/>
          <p:nvPr/>
        </p:nvSpPr>
        <p:spPr>
          <a:xfrm>
            <a:off x="1232406" y="5605330"/>
            <a:ext cx="360507" cy="218187"/>
          </a:xfrm>
          <a:prstGeom prst="rightArrow">
            <a:avLst/>
          </a:prstGeom>
          <a:solidFill>
            <a:srgbClr val="79B699"/>
          </a:solidFill>
          <a:ln>
            <a:solidFill>
              <a:srgbClr val="79B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146F1-FFD9-3689-7AA1-D902025EB1F3}"/>
              </a:ext>
            </a:extLst>
          </p:cNvPr>
          <p:cNvSpPr txBox="1"/>
          <p:nvPr/>
        </p:nvSpPr>
        <p:spPr>
          <a:xfrm>
            <a:off x="916454" y="1690412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48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2B60E7B-54BE-F633-0A87-4D35B58B6327}"/>
              </a:ext>
            </a:extLst>
          </p:cNvPr>
          <p:cNvGrpSpPr/>
          <p:nvPr/>
        </p:nvGrpSpPr>
        <p:grpSpPr>
          <a:xfrm>
            <a:off x="743828" y="1859280"/>
            <a:ext cx="9843962" cy="3855144"/>
            <a:chOff x="796084" y="1923541"/>
            <a:chExt cx="2847372" cy="188164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01722D8-372E-32C6-A420-C722B9F7C00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98123B3-D514-0B7E-7D83-D6ABDCA043B1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2A826D7E-5DE3-0343-BBF1-2F7BF8B5307E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36E974A8-FA41-7CC8-E8B9-C1456529345E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EC0CD0-C1F3-9221-6BC3-D0E1DFD0F1A3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7A00230-86D0-822C-25E9-3AB6C071D247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309CE2A-EC5B-7077-8176-346971C07A1D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DAA864-7F26-70C1-0A9B-E574EDE8C95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0A74F0A-FF37-B760-8EA1-EDF196DA2A24}"/>
              </a:ext>
            </a:extLst>
          </p:cNvPr>
          <p:cNvSpPr txBox="1"/>
          <p:nvPr/>
        </p:nvSpPr>
        <p:spPr>
          <a:xfrm>
            <a:off x="853155" y="2188349"/>
            <a:ext cx="2842357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D17F07-AA44-26A2-02BA-D4C2E67BF4DA}"/>
              </a:ext>
            </a:extLst>
          </p:cNvPr>
          <p:cNvSpPr txBox="1"/>
          <p:nvPr/>
        </p:nvSpPr>
        <p:spPr>
          <a:xfrm>
            <a:off x="5258904" y="2188349"/>
            <a:ext cx="3403833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"serial"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D6D1B9-FF76-E2ED-B0AF-6DE61F8FD94B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4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E6031E-0D1C-56FE-D40A-00FA3AA6A0EF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F459DA-0C9F-27D8-EAF1-EF015015759A}"/>
              </a:ext>
            </a:extLst>
          </p:cNvPr>
          <p:cNvSpPr txBox="1"/>
          <p:nvPr/>
        </p:nvSpPr>
        <p:spPr>
          <a:xfrm>
            <a:off x="829076" y="2782669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9600</a:t>
            </a:r>
            <a:r>
              <a:rPr kumimoji="1"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기본 보드 속도로</a:t>
            </a:r>
            <a:r>
              <a:rPr kumimoji="1"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kumimoji="1"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시리얼 통신을</a:t>
            </a:r>
            <a:r>
              <a:rPr kumimoji="1"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시작하겠다는 코드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9C7BC6-4F5D-2A0E-6BDF-0AB4F88B8C6A}"/>
              </a:ext>
            </a:extLst>
          </p:cNvPr>
          <p:cNvSpPr txBox="1"/>
          <p:nvPr/>
        </p:nvSpPr>
        <p:spPr>
          <a:xfrm>
            <a:off x="5130567" y="2782669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kumimoji="1"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시리얼 모니터에 출력할 문구를</a:t>
            </a:r>
            <a:r>
              <a:rPr kumimoji="1"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정해주는 코드</a:t>
            </a:r>
            <a:endParaRPr kumimoji="1" lang="en-US" altLang="ko-Kore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A99026-78D7-D8FB-1995-5C8A63A00407}"/>
              </a:ext>
            </a:extLst>
          </p:cNvPr>
          <p:cNvSpPr txBox="1"/>
          <p:nvPr/>
        </p:nvSpPr>
        <p:spPr>
          <a:xfrm>
            <a:off x="853156" y="3531116"/>
            <a:ext cx="2676108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E3AF33-0A12-C58D-78E9-8263B79EFF53}"/>
              </a:ext>
            </a:extLst>
          </p:cNvPr>
          <p:cNvSpPr txBox="1"/>
          <p:nvPr/>
        </p:nvSpPr>
        <p:spPr>
          <a:xfrm>
            <a:off x="829076" y="4013289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Serial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포트에서 읽을 수 있는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바이트 수를 반환하는 코드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387CDE-D7AB-52BE-FFBF-3447A3BCC237}"/>
              </a:ext>
            </a:extLst>
          </p:cNvPr>
          <p:cNvSpPr txBox="1"/>
          <p:nvPr/>
        </p:nvSpPr>
        <p:spPr>
          <a:xfrm>
            <a:off x="5258904" y="3493396"/>
            <a:ext cx="2232759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.read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B4BE04-88AB-E336-08CF-73C0D0255E3B}"/>
              </a:ext>
            </a:extLst>
          </p:cNvPr>
          <p:cNvSpPr txBox="1"/>
          <p:nvPr/>
        </p:nvSpPr>
        <p:spPr>
          <a:xfrm>
            <a:off x="5130567" y="3990165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kumimoji="1"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수신한 데이터를 한 바이트 씩 읽어오는 코드</a:t>
            </a:r>
            <a:endParaRPr kumimoji="1" lang="en-US" altLang="ko-Kore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BC2F8D-965F-C09C-42F2-3179916C8E8B}"/>
              </a:ext>
            </a:extLst>
          </p:cNvPr>
          <p:cNvSpPr txBox="1"/>
          <p:nvPr/>
        </p:nvSpPr>
        <p:spPr>
          <a:xfrm>
            <a:off x="871111" y="4698215"/>
            <a:ext cx="2232759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.end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C05604-D33D-50B7-5A71-F457CEB98E8B}"/>
              </a:ext>
            </a:extLst>
          </p:cNvPr>
          <p:cNvSpPr txBox="1"/>
          <p:nvPr/>
        </p:nvSpPr>
        <p:spPr>
          <a:xfrm>
            <a:off x="871111" y="520145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kumimoji="1"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시리얼 통신을 종료하는 코드</a:t>
            </a:r>
            <a:endParaRPr kumimoji="1" lang="en-US" altLang="ko-Kore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222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F50F7C8A-FC85-4C73-8AE2-D20F1BD2E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411" y="2089668"/>
            <a:ext cx="6262154" cy="3604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8CF3A-F964-4B16-9239-9BAAF3B6280C}"/>
              </a:ext>
            </a:extLst>
          </p:cNvPr>
          <p:cNvSpPr txBox="1"/>
          <p:nvPr/>
        </p:nvSpPr>
        <p:spPr>
          <a:xfrm>
            <a:off x="4590361" y="1089586"/>
            <a:ext cx="2685351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잠깐 쉬는 시간 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904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닫힌 따옴표 단색으로 채워진">
            <a:extLst>
              <a:ext uri="{FF2B5EF4-FFF2-40B4-BE49-F238E27FC236}">
                <a16:creationId xmlns:a16="http://schemas.microsoft.com/office/drawing/2014/main" id="{6E81CF35-9DFE-98F7-0744-E23B3F9F1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7836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래픽 2" descr="닫힌 따옴표 단색으로 채워진">
            <a:extLst>
              <a:ext uri="{FF2B5EF4-FFF2-40B4-BE49-F238E27FC236}">
                <a16:creationId xmlns:a16="http://schemas.microsoft.com/office/drawing/2014/main" id="{94679950-B96A-F6B8-802E-F10C0205F6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554941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09792-5732-EC43-F1EB-EFD243F185FC}"/>
              </a:ext>
            </a:extLst>
          </p:cNvPr>
          <p:cNvSpPr txBox="1"/>
          <p:nvPr/>
        </p:nvSpPr>
        <p:spPr>
          <a:xfrm>
            <a:off x="4010624" y="2971800"/>
            <a:ext cx="417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2400" dirty="0"/>
              <a:t>7-segment</a:t>
            </a:r>
            <a:r>
              <a:rPr lang="ko-KR" altLang="en-US" sz="2400" dirty="0"/>
              <a:t>를</a:t>
            </a:r>
            <a:r>
              <a:rPr lang="en-US" altLang="ko-KR" sz="2400" dirty="0"/>
              <a:t> </a:t>
            </a:r>
            <a:r>
              <a:rPr lang="ko-KR" altLang="en-US" sz="2400" dirty="0"/>
              <a:t>제어해 봅시다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0309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875604" y="1805649"/>
            <a:ext cx="5100791" cy="4396241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386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7-segment</a:t>
            </a:r>
            <a:r>
              <a:rPr lang="ko-KR" altLang="en-US" sz="2400" dirty="0"/>
              <a:t>가 무엇일까요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19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7-segment LED</a:t>
            </a:r>
            <a:r>
              <a:rPr lang="ko-KR" altLang="en-US" dirty="0"/>
              <a:t> 제어하기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550" y="4143737"/>
            <a:ext cx="1328601" cy="215023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21FBD0A-354A-45E8-8EF1-CE5F86587512}"/>
              </a:ext>
            </a:extLst>
          </p:cNvPr>
          <p:cNvSpPr/>
          <p:nvPr/>
        </p:nvSpPr>
        <p:spPr>
          <a:xfrm>
            <a:off x="6215605" y="1805651"/>
            <a:ext cx="5100791" cy="4396240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9884" y="4321503"/>
            <a:ext cx="2034720" cy="197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F124D5-FA81-4ECE-B672-D99894F6F0C9}"/>
              </a:ext>
            </a:extLst>
          </p:cNvPr>
          <p:cNvSpPr txBox="1"/>
          <p:nvPr/>
        </p:nvSpPr>
        <p:spPr>
          <a:xfrm>
            <a:off x="5215267" y="5370893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766E8-D551-4115-8570-DE6068EEFC46}"/>
              </a:ext>
            </a:extLst>
          </p:cNvPr>
          <p:cNvSpPr txBox="1"/>
          <p:nvPr/>
        </p:nvSpPr>
        <p:spPr>
          <a:xfrm>
            <a:off x="6344829" y="5370892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67C9-D3F2-4D8E-3DB5-2D9B700289A4}"/>
              </a:ext>
            </a:extLst>
          </p:cNvPr>
          <p:cNvSpPr txBox="1"/>
          <p:nvPr/>
        </p:nvSpPr>
        <p:spPr>
          <a:xfrm>
            <a:off x="1570363" y="3251311"/>
            <a:ext cx="3711272" cy="1400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7-segment</a:t>
            </a:r>
            <a:r>
              <a:rPr lang="ko-KR" altLang="en-US" sz="30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가</a:t>
            </a:r>
            <a:endParaRPr lang="en-US" altLang="ko-KR" sz="30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무엇인가요</a:t>
            </a:r>
            <a:r>
              <a:rPr lang="en-US" altLang="ko-KR" sz="30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  <a:endParaRPr lang="ko-KR" altLang="en-US" sz="30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96135-A204-E051-9C0E-D95BB91ED7ED}"/>
              </a:ext>
            </a:extLst>
          </p:cNvPr>
          <p:cNvSpPr txBox="1"/>
          <p:nvPr/>
        </p:nvSpPr>
        <p:spPr>
          <a:xfrm>
            <a:off x="6209150" y="2274120"/>
            <a:ext cx="5100791" cy="335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엘리베이터</a:t>
            </a:r>
            <a:r>
              <a:rPr lang="en-US" altLang="ko-KR" sz="2400" b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 </a:t>
            </a:r>
            <a:r>
              <a:rPr lang="ko-KR" altLang="en-US" sz="2400" b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디지털 시계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등에서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볼 수 있는</a:t>
            </a:r>
            <a:r>
              <a:rPr lang="en-US" altLang="ko-KR" sz="2400" b="1" u="none" strike="noStrike" dirty="0">
                <a:solidFill>
                  <a:schemeClr val="tx1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2400" b="1" u="none" strike="noStrike" dirty="0">
                <a:solidFill>
                  <a:schemeClr val="tx1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숫자 모양을 아시나요</a:t>
            </a:r>
            <a:r>
              <a:rPr lang="en-US" altLang="ko-KR" sz="2400" b="1" u="none" strike="noStrike" dirty="0">
                <a:solidFill>
                  <a:schemeClr val="tx1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이 하나의 숫자 </a:t>
            </a:r>
            <a:r>
              <a:rPr lang="en-US" altLang="ko-KR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LED</a:t>
            </a: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는</a:t>
            </a:r>
            <a:r>
              <a:rPr lang="en-US" altLang="ko-KR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총 </a:t>
            </a:r>
            <a:r>
              <a:rPr lang="en-US" altLang="ko-KR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7</a:t>
            </a: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개의 </a:t>
            </a:r>
            <a:endParaRPr lang="en-US" altLang="ko-KR" sz="24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선분 디스플레이로 구성되어 있어 </a:t>
            </a:r>
            <a:endParaRPr lang="en-US" altLang="ko-KR" sz="24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7-segment</a:t>
            </a: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라고 불립니다</a:t>
            </a:r>
            <a:r>
              <a:rPr lang="en-US" altLang="ko-KR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</a:p>
        </p:txBody>
      </p:sp>
      <p:pic>
        <p:nvPicPr>
          <p:cNvPr id="1026" name="Picture 2" descr="디지털 시계 디스플레이 벡터 이미지 | 공용 도메인 벡터">
            <a:extLst>
              <a:ext uri="{FF2B5EF4-FFF2-40B4-BE49-F238E27FC236}">
                <a16:creationId xmlns:a16="http://schemas.microsoft.com/office/drawing/2014/main" id="{2B343564-8A5D-6624-3551-4B8AEA738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222" y="3429000"/>
            <a:ext cx="1561339" cy="58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F1451E-B42F-03C3-A0ED-D460A7785680}"/>
              </a:ext>
            </a:extLst>
          </p:cNvPr>
          <p:cNvSpPr txBox="1"/>
          <p:nvPr/>
        </p:nvSpPr>
        <p:spPr>
          <a:xfrm>
            <a:off x="7133357" y="5596626"/>
            <a:ext cx="3387655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다음 페이지에서 자세히 살펴봅시다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~ :D</a:t>
            </a:r>
            <a:endParaRPr lang="ko-KR" altLang="en-US" sz="1400" b="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862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AC9DCE0-682A-22A3-0A04-93D66615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871" y="1729864"/>
            <a:ext cx="1993776" cy="19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F8A98F-6D6A-D79A-B2A2-DFA3C196C348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D11F9-B383-3D6C-6CCB-91E79D862C72}"/>
              </a:ext>
            </a:extLst>
          </p:cNvPr>
          <p:cNvSpPr txBox="1"/>
          <p:nvPr/>
        </p:nvSpPr>
        <p:spPr>
          <a:xfrm>
            <a:off x="542550" y="656109"/>
            <a:ext cx="386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7-segment</a:t>
            </a:r>
            <a:r>
              <a:rPr lang="ko-KR" altLang="en-US" sz="2400" dirty="0"/>
              <a:t>가 무엇일까요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903D8-653D-5DC5-AF42-E3AE2836BAD4}"/>
              </a:ext>
            </a:extLst>
          </p:cNvPr>
          <p:cNvSpPr txBox="1"/>
          <p:nvPr/>
        </p:nvSpPr>
        <p:spPr>
          <a:xfrm>
            <a:off x="577272" y="1143576"/>
            <a:ext cx="19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7-segment LED</a:t>
            </a:r>
            <a:r>
              <a:rPr lang="ko-KR" altLang="en-US" dirty="0"/>
              <a:t> 제어하기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3C56E-F786-AB68-8050-70F136067748}"/>
              </a:ext>
            </a:extLst>
          </p:cNvPr>
          <p:cNvSpPr txBox="1"/>
          <p:nvPr/>
        </p:nvSpPr>
        <p:spPr>
          <a:xfrm>
            <a:off x="736814" y="2609881"/>
            <a:ext cx="5100791" cy="280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A~G</a:t>
            </a:r>
            <a:r>
              <a:rPr lang="ko-KR" altLang="en-US" sz="2400" b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까지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7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개의 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선분 디스플레이가 있습니다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오른쪽 아래의 </a:t>
            </a:r>
            <a:r>
              <a:rPr lang="en-US" altLang="ko-KR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DP(Dot Point)</a:t>
            </a: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까지</a:t>
            </a:r>
            <a:endParaRPr lang="en-US" altLang="ko-KR" sz="24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총 </a:t>
            </a:r>
            <a:r>
              <a:rPr lang="en-US" altLang="ko-KR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8</a:t>
            </a: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개의 디스플레이를</a:t>
            </a:r>
            <a:endParaRPr lang="en-US" altLang="ko-KR" sz="24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제어해 봅시다</a:t>
            </a:r>
            <a:r>
              <a:rPr lang="en-US" altLang="ko-KR" sz="24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904DFB-69EC-7707-55A9-40418353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4000"/>
                    </a14:imgEffect>
                  </a14:imgLayer>
                </a14:imgProps>
              </a:ext>
            </a:extLst>
          </a:blip>
          <a:srcRect l="467" t="1293" r="525"/>
          <a:stretch/>
        </p:blipFill>
        <p:spPr>
          <a:xfrm>
            <a:off x="6678930" y="3723640"/>
            <a:ext cx="4537710" cy="23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51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F8A98F-6D6A-D79A-B2A2-DFA3C196C348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D11F9-B383-3D6C-6CCB-91E79D862C72}"/>
              </a:ext>
            </a:extLst>
          </p:cNvPr>
          <p:cNvSpPr txBox="1"/>
          <p:nvPr/>
        </p:nvSpPr>
        <p:spPr>
          <a:xfrm>
            <a:off x="542550" y="656109"/>
            <a:ext cx="386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7-segment</a:t>
            </a:r>
            <a:r>
              <a:rPr lang="ko-KR" altLang="en-US" sz="2400" dirty="0"/>
              <a:t>가 무엇일까요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903D8-653D-5DC5-AF42-E3AE2836BAD4}"/>
              </a:ext>
            </a:extLst>
          </p:cNvPr>
          <p:cNvSpPr txBox="1"/>
          <p:nvPr/>
        </p:nvSpPr>
        <p:spPr>
          <a:xfrm>
            <a:off x="577272" y="1143576"/>
            <a:ext cx="1970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7-segment LED</a:t>
            </a:r>
            <a:r>
              <a:rPr lang="ko-KR" altLang="en-US" dirty="0"/>
              <a:t> 제어하기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3C56E-F786-AB68-8050-70F136067748}"/>
              </a:ext>
            </a:extLst>
          </p:cNvPr>
          <p:cNvSpPr txBox="1"/>
          <p:nvPr/>
        </p:nvSpPr>
        <p:spPr>
          <a:xfrm>
            <a:off x="736814" y="2863381"/>
            <a:ext cx="5100791" cy="169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실습 때 사용할 </a:t>
            </a:r>
            <a:r>
              <a:rPr lang="en-US" altLang="ko-KR" sz="2400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7-segment</a:t>
            </a:r>
            <a:r>
              <a:rPr lang="ko-KR" altLang="en-US" sz="2400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는</a:t>
            </a:r>
            <a:endParaRPr lang="en-US" altLang="ko-KR" sz="2400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음극</a:t>
            </a:r>
            <a:r>
              <a:rPr lang="en-US" altLang="ko-KR" sz="2400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(-, GND)</a:t>
            </a:r>
            <a:r>
              <a:rPr lang="ko-KR" altLang="en-US" sz="2400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에 연결해야 하는</a:t>
            </a:r>
            <a:endParaRPr lang="en-US" altLang="ko-KR" sz="2400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‘</a:t>
            </a:r>
            <a:r>
              <a:rPr lang="ko-KR" altLang="en-US" sz="2400" dirty="0" err="1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캐소드</a:t>
            </a:r>
            <a:r>
              <a:rPr lang="ko-KR" altLang="en-US" sz="2400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타입</a:t>
            </a:r>
            <a:r>
              <a:rPr lang="en-US" altLang="ko-KR" sz="2400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’</a:t>
            </a:r>
            <a:r>
              <a:rPr lang="ko-KR" altLang="en-US" sz="2400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입니다</a:t>
            </a:r>
            <a:r>
              <a:rPr lang="en-US" altLang="ko-KR" sz="2400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</a:p>
        </p:txBody>
      </p:sp>
      <p:pic>
        <p:nvPicPr>
          <p:cNvPr id="1028" name="Picture 4" descr="Othmro 5161AS Common Cathode 2V 0.56 inch Black 10 pin LED Display Digital  Tube 5 pcs : Amazon.sg: Industrial &amp; Scientific">
            <a:extLst>
              <a:ext uri="{FF2B5EF4-FFF2-40B4-BE49-F238E27FC236}">
                <a16:creationId xmlns:a16="http://schemas.microsoft.com/office/drawing/2014/main" id="{4B7CD970-EBD1-B8C2-D943-7B9E56C59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0" t="24426" r="-956" b="24428"/>
          <a:stretch/>
        </p:blipFill>
        <p:spPr bwMode="auto">
          <a:xfrm>
            <a:off x="6751116" y="1927576"/>
            <a:ext cx="1349478" cy="180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C3322E-C2F0-BD73-02AD-C976DA65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58" y="2279822"/>
            <a:ext cx="2420602" cy="3460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EC27D6-6784-91AC-F80D-1A2040B3DFE7}"/>
              </a:ext>
            </a:extLst>
          </p:cNvPr>
          <p:cNvSpPr txBox="1"/>
          <p:nvPr/>
        </p:nvSpPr>
        <p:spPr>
          <a:xfrm>
            <a:off x="872483" y="4876339"/>
            <a:ext cx="4995882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타입으로는 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400" b="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아노드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타입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있습니다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b="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아노드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타입은 양극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(+, 5V)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연결해야 합니다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부품에 따라 다르니 모델명을 확인해야 합니다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b="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29C2D-A275-72BC-B2A1-947B22A7DC8C}"/>
              </a:ext>
            </a:extLst>
          </p:cNvPr>
          <p:cNvSpPr txBox="1"/>
          <p:nvPr/>
        </p:nvSpPr>
        <p:spPr>
          <a:xfrm>
            <a:off x="9730659" y="2851806"/>
            <a:ext cx="24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</a:t>
            </a:r>
            <a:endParaRPr lang="ko-KR" altLang="en-US" sz="16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D8300-47B4-2C66-23BF-5A5EE95E3A47}"/>
              </a:ext>
            </a:extLst>
          </p:cNvPr>
          <p:cNvSpPr txBox="1"/>
          <p:nvPr/>
        </p:nvSpPr>
        <p:spPr>
          <a:xfrm>
            <a:off x="10149277" y="3371148"/>
            <a:ext cx="24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</a:t>
            </a:r>
            <a:endParaRPr lang="ko-KR" altLang="en-US" sz="16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0D13B5-6DCA-C7FF-062E-3D3B4713972B}"/>
              </a:ext>
            </a:extLst>
          </p:cNvPr>
          <p:cNvSpPr txBox="1"/>
          <p:nvPr/>
        </p:nvSpPr>
        <p:spPr>
          <a:xfrm>
            <a:off x="9968149" y="4386585"/>
            <a:ext cx="24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</a:t>
            </a:r>
            <a:endParaRPr lang="ko-KR" altLang="en-US" sz="16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610E1B-09FB-160A-E43A-9D9EBE75B814}"/>
              </a:ext>
            </a:extLst>
          </p:cNvPr>
          <p:cNvSpPr txBox="1"/>
          <p:nvPr/>
        </p:nvSpPr>
        <p:spPr>
          <a:xfrm>
            <a:off x="9368194" y="4864764"/>
            <a:ext cx="24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</a:t>
            </a:r>
            <a:endParaRPr lang="ko-KR" altLang="en-US" sz="16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1472FC-B254-FBD3-9E57-FA03017AE716}"/>
              </a:ext>
            </a:extLst>
          </p:cNvPr>
          <p:cNvSpPr txBox="1"/>
          <p:nvPr/>
        </p:nvSpPr>
        <p:spPr>
          <a:xfrm>
            <a:off x="8976463" y="4386585"/>
            <a:ext cx="24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</a:t>
            </a:r>
            <a:endParaRPr lang="ko-KR" altLang="en-US" sz="16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2C1CF-B749-CC06-BD92-8904E5378F01}"/>
              </a:ext>
            </a:extLst>
          </p:cNvPr>
          <p:cNvSpPr txBox="1"/>
          <p:nvPr/>
        </p:nvSpPr>
        <p:spPr>
          <a:xfrm>
            <a:off x="9532377" y="3852497"/>
            <a:ext cx="24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</a:t>
            </a:r>
            <a:endParaRPr lang="ko-KR" altLang="en-US" sz="16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0BF7D8-AD16-7049-DF34-B821A877BFB6}"/>
              </a:ext>
            </a:extLst>
          </p:cNvPr>
          <p:cNvSpPr txBox="1"/>
          <p:nvPr/>
        </p:nvSpPr>
        <p:spPr>
          <a:xfrm>
            <a:off x="9159684" y="3340748"/>
            <a:ext cx="243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16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23365E-11C6-9C0B-F6AB-F89FE78104AB}"/>
              </a:ext>
            </a:extLst>
          </p:cNvPr>
          <p:cNvSpPr txBox="1"/>
          <p:nvPr/>
        </p:nvSpPr>
        <p:spPr>
          <a:xfrm>
            <a:off x="10992300" y="4465458"/>
            <a:ext cx="549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DP</a:t>
            </a:r>
            <a:endParaRPr lang="ko-KR" altLang="en-US" sz="16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76A5CEE-7EBC-15D7-A9CA-005657A4CDCF}"/>
              </a:ext>
            </a:extLst>
          </p:cNvPr>
          <p:cNvCxnSpPr>
            <a:cxnSpLocks/>
          </p:cNvCxnSpPr>
          <p:nvPr/>
        </p:nvCxnSpPr>
        <p:spPr>
          <a:xfrm flipV="1">
            <a:off x="10301781" y="4646310"/>
            <a:ext cx="690519" cy="3756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88D6EF-FEAA-BC46-3260-304F9AE173FB}"/>
              </a:ext>
            </a:extLst>
          </p:cNvPr>
          <p:cNvSpPr txBox="1"/>
          <p:nvPr/>
        </p:nvSpPr>
        <p:spPr>
          <a:xfrm>
            <a:off x="9978003" y="1897465"/>
            <a:ext cx="24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926092-3E64-0D8B-870C-208EA883B32F}"/>
              </a:ext>
            </a:extLst>
          </p:cNvPr>
          <p:cNvSpPr txBox="1"/>
          <p:nvPr/>
        </p:nvSpPr>
        <p:spPr>
          <a:xfrm>
            <a:off x="10433100" y="1908257"/>
            <a:ext cx="24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</a:t>
            </a:r>
            <a:endParaRPr lang="ko-KR" altLang="en-US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367A7D-F88D-B168-2D69-5E348FFAC705}"/>
              </a:ext>
            </a:extLst>
          </p:cNvPr>
          <p:cNvSpPr txBox="1"/>
          <p:nvPr/>
        </p:nvSpPr>
        <p:spPr>
          <a:xfrm>
            <a:off x="9968149" y="5740577"/>
            <a:ext cx="24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</a:t>
            </a:r>
            <a:endParaRPr lang="ko-KR" altLang="en-US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6F92B6-39D4-4779-4F62-CEE9EAE8DE9F}"/>
              </a:ext>
            </a:extLst>
          </p:cNvPr>
          <p:cNvSpPr txBox="1"/>
          <p:nvPr/>
        </p:nvSpPr>
        <p:spPr>
          <a:xfrm>
            <a:off x="9119468" y="5756845"/>
            <a:ext cx="24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</a:t>
            </a:r>
            <a:endParaRPr lang="ko-KR" altLang="en-US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A15B4-A5CE-2B6A-5D88-7E1C6B1F099C}"/>
              </a:ext>
            </a:extLst>
          </p:cNvPr>
          <p:cNvSpPr txBox="1"/>
          <p:nvPr/>
        </p:nvSpPr>
        <p:spPr>
          <a:xfrm>
            <a:off x="10359438" y="5740577"/>
            <a:ext cx="65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DP</a:t>
            </a:r>
            <a:endParaRPr lang="ko-KR" altLang="en-US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8556FD-E849-8BC7-A050-9F0D102600D0}"/>
              </a:ext>
            </a:extLst>
          </p:cNvPr>
          <p:cNvSpPr txBox="1"/>
          <p:nvPr/>
        </p:nvSpPr>
        <p:spPr>
          <a:xfrm>
            <a:off x="8660175" y="5740577"/>
            <a:ext cx="24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</a:t>
            </a:r>
            <a:endParaRPr lang="ko-KR" altLang="en-US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A0F31-771C-3C45-02F2-14CC49566B99}"/>
              </a:ext>
            </a:extLst>
          </p:cNvPr>
          <p:cNvSpPr txBox="1"/>
          <p:nvPr/>
        </p:nvSpPr>
        <p:spPr>
          <a:xfrm>
            <a:off x="9123577" y="1908257"/>
            <a:ext cx="24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</a:t>
            </a:r>
            <a:endParaRPr lang="ko-KR" altLang="en-US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E5AD8D-3480-B2A2-B47D-138FBBA05404}"/>
              </a:ext>
            </a:extLst>
          </p:cNvPr>
          <p:cNvSpPr txBox="1"/>
          <p:nvPr/>
        </p:nvSpPr>
        <p:spPr>
          <a:xfrm>
            <a:off x="8696347" y="1897465"/>
            <a:ext cx="24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</a:t>
            </a:r>
            <a:endParaRPr lang="ko-KR" altLang="en-US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7732C1-EE3B-20C8-F21E-78BC6C0ED2BD}"/>
              </a:ext>
            </a:extLst>
          </p:cNvPr>
          <p:cNvSpPr txBox="1"/>
          <p:nvPr/>
        </p:nvSpPr>
        <p:spPr>
          <a:xfrm>
            <a:off x="9555611" y="5756511"/>
            <a:ext cx="339394" cy="400110"/>
          </a:xfrm>
          <a:prstGeom prst="rect">
            <a:avLst/>
          </a:prstGeom>
          <a:solidFill>
            <a:srgbClr val="FFE386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endParaRPr lang="ko-KR" altLang="en-US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8DE656-E8F7-98E7-E9B7-8BF8059491B8}"/>
              </a:ext>
            </a:extLst>
          </p:cNvPr>
          <p:cNvSpPr txBox="1"/>
          <p:nvPr/>
        </p:nvSpPr>
        <p:spPr>
          <a:xfrm>
            <a:off x="9582598" y="1888589"/>
            <a:ext cx="339394" cy="400110"/>
          </a:xfrm>
          <a:prstGeom prst="rect">
            <a:avLst/>
          </a:prstGeom>
          <a:solidFill>
            <a:srgbClr val="FFE386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</a:t>
            </a:r>
            <a:endParaRPr lang="ko-KR" altLang="en-US" sz="20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914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닫힌 따옴표 단색으로 채워진">
            <a:extLst>
              <a:ext uri="{FF2B5EF4-FFF2-40B4-BE49-F238E27FC236}">
                <a16:creationId xmlns:a16="http://schemas.microsoft.com/office/drawing/2014/main" id="{6E81CF35-9DFE-98F7-0744-E23B3F9F1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6669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래픽 2" descr="닫힌 따옴표 단색으로 채워진">
            <a:extLst>
              <a:ext uri="{FF2B5EF4-FFF2-40B4-BE49-F238E27FC236}">
                <a16:creationId xmlns:a16="http://schemas.microsoft.com/office/drawing/2014/main" id="{94679950-B96A-F6B8-802E-F10C0205F6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538789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09792-5732-EC43-F1EB-EFD243F185FC}"/>
              </a:ext>
            </a:extLst>
          </p:cNvPr>
          <p:cNvSpPr txBox="1"/>
          <p:nvPr/>
        </p:nvSpPr>
        <p:spPr>
          <a:xfrm>
            <a:off x="4791800" y="2971800"/>
            <a:ext cx="260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400" dirty="0"/>
              <a:t>실습을 해 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5464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석 점퍼와이어선 WHJP-25]">
            <a:extLst>
              <a:ext uri="{FF2B5EF4-FFF2-40B4-BE49-F238E27FC236}">
                <a16:creationId xmlns:a16="http://schemas.microsoft.com/office/drawing/2014/main" id="{6D7F7E0C-7943-E990-11B5-32755B6FB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3" b="41254"/>
          <a:stretch/>
        </p:blipFill>
        <p:spPr bwMode="auto">
          <a:xfrm>
            <a:off x="3373121" y="4711550"/>
            <a:ext cx="3338690" cy="9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577273" y="1684021"/>
            <a:ext cx="10826334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320800" y="1483966"/>
            <a:ext cx="205232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실습 준비물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639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7-segment </a:t>
            </a:r>
            <a:r>
              <a:rPr lang="ko-KR" altLang="en-US" dirty="0"/>
              <a:t>제어하기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DB521-7A59-4871-52B9-D80EE896A2CB}"/>
              </a:ext>
            </a:extLst>
          </p:cNvPr>
          <p:cNvSpPr txBox="1"/>
          <p:nvPr/>
        </p:nvSpPr>
        <p:spPr>
          <a:xfrm>
            <a:off x="1746747" y="1998815"/>
            <a:ext cx="2766965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7-segment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(220k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옴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x 2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12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1F9C8E-E226-11A1-ADDD-87F87D320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677" y1="21362" x2="48677" y2="21362"/>
                        <a14:foregroundMark x1="48148" y1="24768" x2="46561" y2="17337"/>
                        <a14:foregroundMark x1="47090" y1="84830" x2="46032" y2="77399"/>
                        <a14:foregroundMark x1="47090" y1="87616" x2="47090" y2="876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3582" y="3176546"/>
            <a:ext cx="946991" cy="1618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43B71C-6FDA-46E4-C4DF-E2BB849E6522}"/>
              </a:ext>
            </a:extLst>
          </p:cNvPr>
          <p:cNvSpPr txBox="1"/>
          <p:nvPr/>
        </p:nvSpPr>
        <p:spPr>
          <a:xfrm>
            <a:off x="542550" y="656109"/>
            <a:ext cx="433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2&gt; 7-segment</a:t>
            </a:r>
            <a:r>
              <a:rPr lang="ko-KR" altLang="en-US" sz="2400" dirty="0"/>
              <a:t> 제어하기</a:t>
            </a:r>
          </a:p>
        </p:txBody>
      </p:sp>
      <p:pic>
        <p:nvPicPr>
          <p:cNvPr id="2" name="Picture 4" descr="Othmro 5161AS Common Cathode 2V 0.56 inch Black 10 pin LED Display Digital  Tube 5 pcs : Amazon.sg: Industrial &amp; Scientific">
            <a:extLst>
              <a:ext uri="{FF2B5EF4-FFF2-40B4-BE49-F238E27FC236}">
                <a16:creationId xmlns:a16="http://schemas.microsoft.com/office/drawing/2014/main" id="{B68852EA-36C0-4B5D-15E5-2E521AB59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0" t="24426" r="-956" b="24428"/>
          <a:stretch/>
        </p:blipFill>
        <p:spPr bwMode="auto">
          <a:xfrm>
            <a:off x="4069099" y="1841418"/>
            <a:ext cx="946992" cy="126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41F8AD-E185-1F48-7D86-44D72CD67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771" y="1908598"/>
            <a:ext cx="2519935" cy="3788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9485F6-E07C-9FEA-9B77-6EF54C238653}"/>
              </a:ext>
            </a:extLst>
          </p:cNvPr>
          <p:cNvSpPr txBox="1"/>
          <p:nvPr/>
        </p:nvSpPr>
        <p:spPr>
          <a:xfrm>
            <a:off x="5786615" y="2064689"/>
            <a:ext cx="2766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</p:txBody>
      </p:sp>
    </p:spTree>
    <p:extLst>
      <p:ext uri="{BB962C8B-B14F-4D97-AF65-F5344CB8AC3E}">
        <p14:creationId xmlns:p14="http://schemas.microsoft.com/office/powerpoint/2010/main" val="2344948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4B5782-7E8F-FE08-98E4-D93605783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77" y="1448124"/>
            <a:ext cx="4596882" cy="493690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327659" y="1684021"/>
            <a:ext cx="4888507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465193" y="1520983"/>
            <a:ext cx="2589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이렇게 해봐요</a:t>
            </a:r>
            <a:r>
              <a:rPr lang="en-US" altLang="ko-KR" dirty="0">
                <a:solidFill>
                  <a:srgbClr val="A3CCA2"/>
                </a:solidFill>
              </a:rPr>
              <a:t>!</a:t>
            </a:r>
            <a:endParaRPr lang="ko-KR" altLang="en-US" dirty="0">
              <a:solidFill>
                <a:srgbClr val="A3CCA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451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2&gt; 7-segment</a:t>
            </a:r>
            <a:r>
              <a:rPr lang="ko-KR" altLang="en-US" sz="2400" dirty="0"/>
              <a:t> 제어하기</a:t>
            </a:r>
            <a:r>
              <a:rPr lang="en-US" altLang="ko-KR" sz="2400" dirty="0"/>
              <a:t>: 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639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7-segment </a:t>
            </a:r>
            <a:r>
              <a:rPr lang="ko-KR" altLang="en-US" dirty="0"/>
              <a:t>제어하기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3F02B-E68A-87FF-ACC5-5D960448354A}"/>
              </a:ext>
            </a:extLst>
          </p:cNvPr>
          <p:cNvSpPr txBox="1"/>
          <p:nvPr/>
        </p:nvSpPr>
        <p:spPr>
          <a:xfrm>
            <a:off x="6927127" y="6197256"/>
            <a:ext cx="16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800" dirty="0"/>
              <a:t>회로도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E6074-606B-E319-61AE-740F2588A42A}"/>
              </a:ext>
            </a:extLst>
          </p:cNvPr>
          <p:cNvSpPr txBox="1"/>
          <p:nvPr/>
        </p:nvSpPr>
        <p:spPr>
          <a:xfrm>
            <a:off x="468996" y="1994740"/>
            <a:ext cx="4628783" cy="374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브레드보드를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가로로 두고 중심선을 기준으로 위아래에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7-segment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꽂아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저항을 이용해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7-segment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가운데 핀들을 각각 위아래의 음극으로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나머지 핀들은 디지털영역에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브레드보드의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위아래 음극을 점퍼선으로 연결하고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아두이노의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GND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2C7BD-FC82-67E4-8536-15315ACAD3D2}"/>
              </a:ext>
            </a:extLst>
          </p:cNvPr>
          <p:cNvSpPr txBox="1"/>
          <p:nvPr/>
        </p:nvSpPr>
        <p:spPr>
          <a:xfrm>
            <a:off x="4975265" y="611926"/>
            <a:ext cx="6674185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7-segment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 ~ 9 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까지의 숫자를 출력해 봅시다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DA670D-2D66-113C-B747-8EDB5B4AC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6" t="8528" r="14973" b="39189"/>
          <a:stretch/>
        </p:blipFill>
        <p:spPr>
          <a:xfrm>
            <a:off x="9182212" y="1921093"/>
            <a:ext cx="2758744" cy="4074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4E155B-020A-3846-3559-71F6BFD0E099}"/>
              </a:ext>
            </a:extLst>
          </p:cNvPr>
          <p:cNvSpPr txBox="1"/>
          <p:nvPr/>
        </p:nvSpPr>
        <p:spPr>
          <a:xfrm>
            <a:off x="5441229" y="1466657"/>
            <a:ext cx="3903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r>
              <a:rPr lang="ko-KR" altLang="en-US" sz="1400" b="0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브레드보드의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위아래를 점퍼선으로 연결합니다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b="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1B0580-FA99-7797-B1F2-B502E9D3A163}"/>
              </a:ext>
            </a:extLst>
          </p:cNvPr>
          <p:cNvCxnSpPr>
            <a:cxnSpLocks/>
          </p:cNvCxnSpPr>
          <p:nvPr/>
        </p:nvCxnSpPr>
        <p:spPr>
          <a:xfrm flipH="1" flipV="1">
            <a:off x="5989527" y="1755901"/>
            <a:ext cx="386074" cy="48482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007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석 점퍼와이어선 WHJP-25]">
            <a:extLst>
              <a:ext uri="{FF2B5EF4-FFF2-40B4-BE49-F238E27FC236}">
                <a16:creationId xmlns:a16="http://schemas.microsoft.com/office/drawing/2014/main" id="{6D7F7E0C-7943-E990-11B5-32755B6FB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3" b="41254"/>
          <a:stretch/>
        </p:blipFill>
        <p:spPr bwMode="auto">
          <a:xfrm>
            <a:off x="3373121" y="4711550"/>
            <a:ext cx="3338690" cy="9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577273" y="1684021"/>
            <a:ext cx="10826334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320800" y="1483966"/>
            <a:ext cx="205232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실습 준비물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639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7-segment </a:t>
            </a:r>
            <a:r>
              <a:rPr lang="ko-KR" altLang="en-US" dirty="0"/>
              <a:t>제어하기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DB521-7A59-4871-52B9-D80EE896A2CB}"/>
              </a:ext>
            </a:extLst>
          </p:cNvPr>
          <p:cNvSpPr txBox="1"/>
          <p:nvPr/>
        </p:nvSpPr>
        <p:spPr>
          <a:xfrm>
            <a:off x="1746747" y="1998815"/>
            <a:ext cx="2766965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7-segment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(220k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옴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x 2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12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1F9C8E-E226-11A1-ADDD-87F87D320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677" y1="21362" x2="48677" y2="21362"/>
                        <a14:foregroundMark x1="48148" y1="24768" x2="46561" y2="17337"/>
                        <a14:foregroundMark x1="47090" y1="84830" x2="46032" y2="77399"/>
                        <a14:foregroundMark x1="47090" y1="87616" x2="47090" y2="876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3582" y="3176546"/>
            <a:ext cx="946991" cy="1618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43B71C-6FDA-46E4-C4DF-E2BB849E6522}"/>
              </a:ext>
            </a:extLst>
          </p:cNvPr>
          <p:cNvSpPr txBox="1"/>
          <p:nvPr/>
        </p:nvSpPr>
        <p:spPr>
          <a:xfrm>
            <a:off x="542550" y="656109"/>
            <a:ext cx="914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Sketch </a:t>
            </a:r>
            <a:r>
              <a:rPr lang="ko-KR" altLang="en-US" sz="2400" dirty="0"/>
              <a:t>작성 전에 잠깐</a:t>
            </a:r>
            <a:r>
              <a:rPr lang="en-US" altLang="ko-KR" sz="2400" dirty="0"/>
              <a:t>! C++</a:t>
            </a:r>
            <a:r>
              <a:rPr lang="ko-KR" altLang="en-US" sz="2400" dirty="0"/>
              <a:t>문법 알아보기 </a:t>
            </a:r>
            <a:r>
              <a:rPr lang="en-US" altLang="ko-KR" sz="2400" dirty="0"/>
              <a:t>– </a:t>
            </a:r>
            <a:r>
              <a:rPr lang="ko-KR" altLang="en-US" sz="2400" dirty="0"/>
              <a:t>배열이란 무엇인가요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2" name="Picture 4" descr="Othmro 5161AS Common Cathode 2V 0.56 inch Black 10 pin LED Display Digital  Tube 5 pcs : Amazon.sg: Industrial &amp; Scientific">
            <a:extLst>
              <a:ext uri="{FF2B5EF4-FFF2-40B4-BE49-F238E27FC236}">
                <a16:creationId xmlns:a16="http://schemas.microsoft.com/office/drawing/2014/main" id="{B68852EA-36C0-4B5D-15E5-2E521AB59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60" t="24426" r="-956" b="24428"/>
          <a:stretch/>
        </p:blipFill>
        <p:spPr bwMode="auto">
          <a:xfrm>
            <a:off x="4069099" y="1841418"/>
            <a:ext cx="946992" cy="126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41F8AD-E185-1F48-7D86-44D72CD674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771" y="1908598"/>
            <a:ext cx="2519935" cy="3788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9485F6-E07C-9FEA-9B77-6EF54C238653}"/>
              </a:ext>
            </a:extLst>
          </p:cNvPr>
          <p:cNvSpPr txBox="1"/>
          <p:nvPr/>
        </p:nvSpPr>
        <p:spPr>
          <a:xfrm>
            <a:off x="5786615" y="2064689"/>
            <a:ext cx="2766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</p:txBody>
      </p:sp>
    </p:spTree>
    <p:extLst>
      <p:ext uri="{BB962C8B-B14F-4D97-AF65-F5344CB8AC3E}">
        <p14:creationId xmlns:p14="http://schemas.microsoft.com/office/powerpoint/2010/main" val="3394413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691BA7-EDEE-1491-3922-97D0C1283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545" y="311358"/>
            <a:ext cx="4831688" cy="59530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384A21-A30B-4962-B6D4-A873F28063F6}"/>
              </a:ext>
            </a:extLst>
          </p:cNvPr>
          <p:cNvSpPr/>
          <p:nvPr/>
        </p:nvSpPr>
        <p:spPr>
          <a:xfrm>
            <a:off x="0" y="0"/>
            <a:ext cx="5563766" cy="68580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D649B-2432-44EF-80E7-99A4EE9A5F2A}"/>
              </a:ext>
            </a:extLst>
          </p:cNvPr>
          <p:cNvSpPr txBox="1"/>
          <p:nvPr/>
        </p:nvSpPr>
        <p:spPr>
          <a:xfrm>
            <a:off x="412213" y="679375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스케치 작성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5E82-B509-445F-BF04-1D03DB2B8902}"/>
              </a:ext>
            </a:extLst>
          </p:cNvPr>
          <p:cNvSpPr txBox="1"/>
          <p:nvPr/>
        </p:nvSpPr>
        <p:spPr>
          <a:xfrm>
            <a:off x="419266" y="1202595"/>
            <a:ext cx="69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Sketch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5537BD-15F9-425D-83AC-7076F204899B}"/>
              </a:ext>
            </a:extLst>
          </p:cNvPr>
          <p:cNvSpPr/>
          <p:nvPr/>
        </p:nvSpPr>
        <p:spPr>
          <a:xfrm>
            <a:off x="451747" y="4630685"/>
            <a:ext cx="4914734" cy="1846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B289CE-5D1E-4295-84CC-C86BDDAB8B59}"/>
              </a:ext>
            </a:extLst>
          </p:cNvPr>
          <p:cNvSpPr txBox="1"/>
          <p:nvPr/>
        </p:nvSpPr>
        <p:spPr>
          <a:xfrm>
            <a:off x="562015" y="4687443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사용된 함수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BA4749-7C8B-45D0-8548-99E16C757ED0}"/>
              </a:ext>
            </a:extLst>
          </p:cNvPr>
          <p:cNvSpPr txBox="1"/>
          <p:nvPr/>
        </p:nvSpPr>
        <p:spPr>
          <a:xfrm>
            <a:off x="404879" y="1442696"/>
            <a:ext cx="4813134" cy="31879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B9078"/>
                </a:highlight>
              </a:rPr>
              <a:t>1</a:t>
            </a:r>
            <a:r>
              <a:rPr lang="en-US" altLang="ko-KR" sz="1700" dirty="0"/>
              <a:t>. </a:t>
            </a:r>
            <a:r>
              <a:rPr lang="en-US" altLang="ko-KR" sz="17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segmentLEDs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[]: </a:t>
            </a:r>
            <a:r>
              <a:rPr lang="ko-KR" altLang="en-US" sz="1700" dirty="0"/>
              <a:t>핀 번호를 저장합니다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segmentLEDsNum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700" dirty="0"/>
              <a:t>핀의 개수를 저장합니다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digitForNum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en-US" altLang="ko-KR" sz="1700" dirty="0">
                <a:solidFill>
                  <a:srgbClr val="2F559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</a:t>
            </a:r>
            <a:r>
              <a:rPr lang="en-US" altLang="ko-KR" sz="17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][8]: </a:t>
            </a:r>
            <a:r>
              <a:rPr lang="en-US" altLang="ko-KR" sz="1700" dirty="0">
                <a:solidFill>
                  <a:srgbClr val="2F5597"/>
                </a:solidFill>
              </a:rPr>
              <a:t>10</a:t>
            </a:r>
            <a:r>
              <a:rPr lang="ko-KR" altLang="en-US" sz="1700" dirty="0"/>
              <a:t>개의 숫자를 </a:t>
            </a:r>
            <a:r>
              <a:rPr lang="en-US" altLang="ko-KR" sz="1700" dirty="0"/>
              <a:t>8</a:t>
            </a:r>
            <a:r>
              <a:rPr lang="ko-KR" altLang="en-US" sz="1700" dirty="0"/>
              <a:t>핀을 이용하여 출력할 수 있도록 </a:t>
            </a:r>
            <a:r>
              <a:rPr lang="en-US" altLang="ko-KR" sz="1700" dirty="0"/>
              <a:t>2</a:t>
            </a:r>
            <a:r>
              <a:rPr lang="ko-KR" altLang="en-US" sz="1700" dirty="0"/>
              <a:t>차원 배열로 저장합니다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/>
              <a:t>1: HIGH(</a:t>
            </a:r>
            <a:r>
              <a:rPr lang="ko-KR" altLang="en-US" sz="1700" dirty="0" err="1"/>
              <a:t>켜짐</a:t>
            </a:r>
            <a:r>
              <a:rPr lang="en-US" altLang="ko-KR" sz="1700" dirty="0"/>
              <a:t>), 0:LOW(</a:t>
            </a:r>
            <a:r>
              <a:rPr lang="ko-KR" altLang="en-US" sz="1700" dirty="0"/>
              <a:t>꺼짐</a:t>
            </a:r>
            <a:r>
              <a:rPr lang="en-US" altLang="ko-KR" sz="17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FD966"/>
                </a:highlight>
              </a:rPr>
              <a:t>2</a:t>
            </a:r>
            <a:r>
              <a:rPr lang="en-US" altLang="ko-KR" sz="1700" dirty="0"/>
              <a:t>. 8</a:t>
            </a:r>
            <a:r>
              <a:rPr lang="ko-KR" altLang="en-US" sz="1700" dirty="0"/>
              <a:t>개의 핀을 </a:t>
            </a:r>
            <a:r>
              <a:rPr lang="ko-KR" altLang="en-US" sz="1700" dirty="0" err="1"/>
              <a:t>출력핀으로</a:t>
            </a:r>
            <a:r>
              <a:rPr lang="ko-KR" altLang="en-US" sz="1700" dirty="0"/>
              <a:t> 설정합니다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solidFill>
                  <a:srgbClr val="404040"/>
                </a:solidFill>
                <a:highlight>
                  <a:srgbClr val="67C2F1"/>
                </a:highlight>
              </a:rPr>
              <a:t>3</a:t>
            </a:r>
            <a:r>
              <a:rPr lang="en-US" altLang="ko-KR" sz="1700" dirty="0"/>
              <a:t>. 0~9</a:t>
            </a:r>
            <a:r>
              <a:rPr lang="ko-KR" altLang="en-US" sz="1700" dirty="0"/>
              <a:t>까지</a:t>
            </a:r>
            <a:r>
              <a:rPr lang="en-US" altLang="ko-KR" sz="1700" dirty="0"/>
              <a:t> </a:t>
            </a:r>
            <a:r>
              <a:rPr lang="ko-KR" altLang="en-US" sz="1700" dirty="0"/>
              <a:t>숫자를 </a:t>
            </a:r>
            <a:r>
              <a:rPr lang="en-US" altLang="ko-KR" sz="1700" dirty="0"/>
              <a:t>1</a:t>
            </a:r>
            <a:r>
              <a:rPr lang="ko-KR" altLang="en-US" sz="1700" dirty="0" err="1"/>
              <a:t>초씩</a:t>
            </a:r>
            <a:r>
              <a:rPr lang="ko-KR" altLang="en-US" sz="1700" dirty="0"/>
              <a:t> 출력하고 모두 출력한 후 </a:t>
            </a:r>
            <a:r>
              <a:rPr lang="en-US" altLang="ko-KR" sz="1700" dirty="0"/>
              <a:t>1</a:t>
            </a:r>
            <a:r>
              <a:rPr lang="ko-KR" altLang="en-US" sz="1700" dirty="0"/>
              <a:t>초간 대기합니다</a:t>
            </a:r>
            <a:r>
              <a:rPr lang="en-US" altLang="ko-KR" sz="17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572032-130F-46A8-ABC5-25507E7AAB4F}"/>
              </a:ext>
            </a:extLst>
          </p:cNvPr>
          <p:cNvSpPr txBox="1"/>
          <p:nvPr/>
        </p:nvSpPr>
        <p:spPr>
          <a:xfrm>
            <a:off x="562015" y="5044777"/>
            <a:ext cx="467893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 err="1"/>
              <a:t>pinMode</a:t>
            </a:r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A3CCA2"/>
                </a:solidFill>
              </a:rPr>
              <a:t>핀 번호</a:t>
            </a:r>
            <a:r>
              <a:rPr lang="en-US" altLang="ko-KR" sz="1200" dirty="0">
                <a:solidFill>
                  <a:srgbClr val="404040"/>
                </a:solidFill>
              </a:rPr>
              <a:t>,</a:t>
            </a:r>
            <a:r>
              <a:rPr lang="en-US" altLang="ko-KR" sz="1200" dirty="0">
                <a:solidFill>
                  <a:srgbClr val="A3CCA2"/>
                </a:solidFill>
              </a:rPr>
              <a:t> </a:t>
            </a:r>
            <a:r>
              <a:rPr lang="ko-KR" altLang="en-US" sz="1200" dirty="0">
                <a:solidFill>
                  <a:srgbClr val="A3CCA2"/>
                </a:solidFill>
              </a:rPr>
              <a:t>모드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A3CCA2"/>
                </a:solidFill>
              </a:rPr>
              <a:t>해당 핀</a:t>
            </a:r>
            <a:r>
              <a:rPr lang="ko-KR" altLang="en-US" sz="1200" dirty="0">
                <a:solidFill>
                  <a:srgbClr val="404040"/>
                </a:solidFill>
              </a:rPr>
              <a:t>을 출력</a:t>
            </a:r>
            <a:r>
              <a:rPr lang="en-US" altLang="ko-KR" sz="1200" dirty="0">
                <a:solidFill>
                  <a:srgbClr val="404040"/>
                </a:solidFill>
              </a:rPr>
              <a:t>(</a:t>
            </a:r>
            <a:r>
              <a:rPr lang="en-US" altLang="ko-KR" sz="1200" dirty="0">
                <a:solidFill>
                  <a:srgbClr val="A3CCA2"/>
                </a:solidFill>
              </a:rPr>
              <a:t>OUTPUT</a:t>
            </a:r>
            <a:r>
              <a:rPr lang="en-US" altLang="ko-KR" sz="1200" dirty="0">
                <a:solidFill>
                  <a:srgbClr val="404040"/>
                </a:solidFill>
              </a:rPr>
              <a:t>)</a:t>
            </a:r>
            <a:r>
              <a:rPr lang="ko-KR" altLang="en-US" sz="1200" dirty="0">
                <a:solidFill>
                  <a:srgbClr val="404040"/>
                </a:solidFill>
              </a:rPr>
              <a:t> 또는 입력</a:t>
            </a:r>
            <a:r>
              <a:rPr lang="en-US" altLang="ko-KR" sz="1200" dirty="0">
                <a:solidFill>
                  <a:srgbClr val="404040"/>
                </a:solidFill>
              </a:rPr>
              <a:t>(</a:t>
            </a:r>
            <a:r>
              <a:rPr lang="en-US" altLang="ko-KR" sz="1200" dirty="0">
                <a:solidFill>
                  <a:srgbClr val="A3CCA2"/>
                </a:solidFill>
              </a:rPr>
              <a:t>INPUT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모드로 설정한다</a:t>
            </a:r>
            <a:r>
              <a:rPr lang="en-US" altLang="ko-KR" sz="120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2441A8-BA24-4C38-9681-813F58F1A55F}"/>
              </a:ext>
            </a:extLst>
          </p:cNvPr>
          <p:cNvSpPr txBox="1"/>
          <p:nvPr/>
        </p:nvSpPr>
        <p:spPr>
          <a:xfrm>
            <a:off x="562015" y="5621326"/>
            <a:ext cx="4836416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 err="1"/>
              <a:t>digitalWrite</a:t>
            </a:r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A3CCA2"/>
                </a:solidFill>
              </a:rPr>
              <a:t>핀 번호</a:t>
            </a:r>
            <a:r>
              <a:rPr lang="en-US" altLang="ko-KR" sz="1200" dirty="0">
                <a:solidFill>
                  <a:srgbClr val="404040"/>
                </a:solidFill>
              </a:rPr>
              <a:t>,</a:t>
            </a:r>
            <a:r>
              <a:rPr lang="en-US" altLang="ko-KR" sz="1200" dirty="0">
                <a:solidFill>
                  <a:srgbClr val="A3CCA2"/>
                </a:solidFill>
              </a:rPr>
              <a:t> </a:t>
            </a:r>
            <a:r>
              <a:rPr lang="ko-KR" altLang="en-US" sz="1200" dirty="0">
                <a:solidFill>
                  <a:srgbClr val="A3CCA2"/>
                </a:solidFill>
              </a:rPr>
              <a:t>값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A3CCA2"/>
                </a:solidFill>
              </a:rPr>
              <a:t>해당 디지털 핀</a:t>
            </a:r>
            <a:r>
              <a:rPr lang="ko-KR" altLang="en-US" sz="1200" dirty="0">
                <a:solidFill>
                  <a:srgbClr val="404040"/>
                </a:solidFill>
              </a:rPr>
              <a:t>에 </a:t>
            </a:r>
            <a:r>
              <a:rPr lang="en-US" altLang="ko-KR" sz="1200" dirty="0">
                <a:solidFill>
                  <a:srgbClr val="A3CCA2"/>
                </a:solidFill>
              </a:rPr>
              <a:t>HIGH</a:t>
            </a:r>
            <a:r>
              <a:rPr lang="en-US" altLang="ko-KR" sz="1200" dirty="0"/>
              <a:t>(</a:t>
            </a:r>
            <a:r>
              <a:rPr lang="ko-KR" altLang="en-US" sz="1200" dirty="0"/>
              <a:t>전기공급</a:t>
            </a:r>
            <a:r>
              <a:rPr lang="en-US" altLang="ko-KR" sz="1200" dirty="0"/>
              <a:t>) </a:t>
            </a:r>
            <a:r>
              <a:rPr lang="ko-KR" altLang="en-US" sz="1200" dirty="0"/>
              <a:t>또는 </a:t>
            </a:r>
            <a:r>
              <a:rPr lang="en-US" altLang="ko-KR" sz="1200" dirty="0">
                <a:solidFill>
                  <a:srgbClr val="A3CCA2"/>
                </a:solidFill>
              </a:rPr>
              <a:t>LOW</a:t>
            </a:r>
            <a:r>
              <a:rPr lang="en-US" altLang="ko-KR" sz="1200" dirty="0"/>
              <a:t>(</a:t>
            </a:r>
            <a:r>
              <a:rPr lang="ko-KR" altLang="en-US" sz="1200" dirty="0"/>
              <a:t>전기차단</a:t>
            </a:r>
            <a:r>
              <a:rPr lang="en-US" altLang="ko-KR" sz="1200" dirty="0"/>
              <a:t>)</a:t>
            </a:r>
            <a:r>
              <a:rPr lang="ko-KR" altLang="en-US" sz="1200" dirty="0"/>
              <a:t>의 값을 주는 명령어</a:t>
            </a:r>
            <a:endParaRPr lang="en-US" altLang="ko-KR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3602C5-5197-4196-9A30-3C7CF6FDC0AE}"/>
              </a:ext>
            </a:extLst>
          </p:cNvPr>
          <p:cNvSpPr/>
          <p:nvPr/>
        </p:nvSpPr>
        <p:spPr>
          <a:xfrm>
            <a:off x="6171453" y="337233"/>
            <a:ext cx="3434851" cy="3080456"/>
          </a:xfrm>
          <a:prstGeom prst="rect">
            <a:avLst/>
          </a:prstGeom>
          <a:ln w="38100">
            <a:solidFill>
              <a:srgbClr val="FB9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455AC6-C040-41E6-A2A0-E6AD44D1491F}"/>
              </a:ext>
            </a:extLst>
          </p:cNvPr>
          <p:cNvSpPr/>
          <p:nvPr/>
        </p:nvSpPr>
        <p:spPr>
          <a:xfrm>
            <a:off x="6179601" y="4602792"/>
            <a:ext cx="4258178" cy="1634354"/>
          </a:xfrm>
          <a:prstGeom prst="rect">
            <a:avLst/>
          </a:prstGeom>
          <a:ln w="38100">
            <a:solidFill>
              <a:srgbClr val="67C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C29932-7F65-4DF4-9942-2FCC29D0E5AC}"/>
              </a:ext>
            </a:extLst>
          </p:cNvPr>
          <p:cNvSpPr/>
          <p:nvPr/>
        </p:nvSpPr>
        <p:spPr>
          <a:xfrm>
            <a:off x="6172642" y="3510602"/>
            <a:ext cx="3543262" cy="962338"/>
          </a:xfrm>
          <a:prstGeom prst="rect">
            <a:avLst/>
          </a:prstGeom>
          <a:ln w="3810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E81E86B-D402-4E57-9789-B68717787C4D}"/>
              </a:ext>
            </a:extLst>
          </p:cNvPr>
          <p:cNvGrpSpPr/>
          <p:nvPr/>
        </p:nvGrpSpPr>
        <p:grpSpPr>
          <a:xfrm>
            <a:off x="9784762" y="3395256"/>
            <a:ext cx="2310496" cy="1473882"/>
            <a:chOff x="796084" y="1923541"/>
            <a:chExt cx="2847372" cy="188164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E5F909F-C041-4B91-8252-D6BB6E1F92A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E65186E-0442-423E-8BE3-EE948C986245}"/>
                </a:ext>
              </a:extLst>
            </p:cNvPr>
            <p:cNvGrpSpPr/>
            <p:nvPr/>
          </p:nvGrpSpPr>
          <p:grpSpPr>
            <a:xfrm>
              <a:off x="796084" y="1923541"/>
              <a:ext cx="2847372" cy="222121"/>
              <a:chOff x="5081287" y="1587584"/>
              <a:chExt cx="2847372" cy="222121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0C027AE-3310-48FC-8232-F45309E6B4D8}"/>
                  </a:ext>
                </a:extLst>
              </p:cNvPr>
              <p:cNvSpPr/>
              <p:nvPr/>
            </p:nvSpPr>
            <p:spPr>
              <a:xfrm>
                <a:off x="5081287" y="1587584"/>
                <a:ext cx="2847372" cy="192988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77D0D87-BC8E-46CC-931F-EEFC6BE06831}"/>
                  </a:ext>
                </a:extLst>
              </p:cNvPr>
              <p:cNvSpPr/>
              <p:nvPr/>
            </p:nvSpPr>
            <p:spPr>
              <a:xfrm>
                <a:off x="5081287" y="1616716"/>
                <a:ext cx="2847372" cy="19298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CE1D90-C78C-4F15-BC20-C0BB76193EE1}"/>
              </a:ext>
            </a:extLst>
          </p:cNvPr>
          <p:cNvGrpSpPr/>
          <p:nvPr/>
        </p:nvGrpSpPr>
        <p:grpSpPr>
          <a:xfrm rot="21335994">
            <a:off x="9877839" y="3434919"/>
            <a:ext cx="334261" cy="87675"/>
            <a:chOff x="3063240" y="2103120"/>
            <a:chExt cx="464820" cy="12192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B7D87EC-0BC5-467F-BBF9-883DB37F8534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3B38F8E-127B-4C4D-93E0-377FEE354000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A739069-298E-421C-9034-6FD7BA6A6299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31F803F-E6BD-4D24-877D-D2230101B9C9}"/>
              </a:ext>
            </a:extLst>
          </p:cNvPr>
          <p:cNvSpPr txBox="1"/>
          <p:nvPr/>
        </p:nvSpPr>
        <p:spPr>
          <a:xfrm>
            <a:off x="9830053" y="3712398"/>
            <a:ext cx="24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Review: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반복문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for( 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0CA9B5-3325-41B1-B21E-554BA50049B4}"/>
              </a:ext>
            </a:extLst>
          </p:cNvPr>
          <p:cNvSpPr txBox="1"/>
          <p:nvPr/>
        </p:nvSpPr>
        <p:spPr>
          <a:xfrm>
            <a:off x="9840530" y="3964540"/>
            <a:ext cx="2383362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for( </a:t>
            </a:r>
            <a:r>
              <a:rPr lang="ko-KR" altLang="en-US" dirty="0" err="1"/>
              <a:t>초기식</a:t>
            </a:r>
            <a:r>
              <a:rPr lang="en-US" altLang="ko-KR" dirty="0"/>
              <a:t>; </a:t>
            </a:r>
            <a:r>
              <a:rPr lang="ko-KR" altLang="en-US" dirty="0"/>
              <a:t>조건식</a:t>
            </a:r>
            <a:r>
              <a:rPr lang="en-US" altLang="ko-KR" dirty="0"/>
              <a:t>; </a:t>
            </a:r>
            <a:r>
              <a:rPr lang="ko-KR" altLang="en-US" dirty="0" err="1"/>
              <a:t>증감식</a:t>
            </a:r>
            <a:r>
              <a:rPr lang="ko-KR" altLang="en-US" dirty="0"/>
              <a:t> 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// </a:t>
            </a:r>
            <a:r>
              <a:rPr lang="ko-KR" altLang="en-US" dirty="0"/>
              <a:t>조건이 참일 때 실행될 코드</a:t>
            </a:r>
            <a:endParaRPr lang="en-US" altLang="ko-KR" dirty="0"/>
          </a:p>
          <a:p>
            <a:r>
              <a:rPr lang="en-US" altLang="ko-KR" dirty="0"/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CE1785-317A-9225-47EA-4BC34E2DE2BB}"/>
              </a:ext>
            </a:extLst>
          </p:cNvPr>
          <p:cNvGrpSpPr/>
          <p:nvPr/>
        </p:nvGrpSpPr>
        <p:grpSpPr>
          <a:xfrm>
            <a:off x="8736666" y="795199"/>
            <a:ext cx="3299180" cy="2118423"/>
            <a:chOff x="796084" y="1923541"/>
            <a:chExt cx="2847372" cy="188164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5BC06FD-1DCC-A1C3-6BE5-5F8BCFFEE037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21F0C13-56FD-A2C3-8F65-69C0B238C618}"/>
                </a:ext>
              </a:extLst>
            </p:cNvPr>
            <p:cNvGrpSpPr/>
            <p:nvPr/>
          </p:nvGrpSpPr>
          <p:grpSpPr>
            <a:xfrm>
              <a:off x="796084" y="1923541"/>
              <a:ext cx="2847372" cy="222121"/>
              <a:chOff x="5081287" y="1587584"/>
              <a:chExt cx="2847372" cy="222121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C1AF9F8B-496B-057A-2A61-72F17A7A9E83}"/>
                  </a:ext>
                </a:extLst>
              </p:cNvPr>
              <p:cNvSpPr/>
              <p:nvPr/>
            </p:nvSpPr>
            <p:spPr>
              <a:xfrm>
                <a:off x="5081287" y="1587584"/>
                <a:ext cx="2847372" cy="192988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8AE1798-0B58-FEA0-9A66-AC0948588B7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92988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FC0A67-5E85-08FF-3C82-8153DF62AF93}"/>
              </a:ext>
            </a:extLst>
          </p:cNvPr>
          <p:cNvGrpSpPr/>
          <p:nvPr/>
        </p:nvGrpSpPr>
        <p:grpSpPr>
          <a:xfrm rot="21336577">
            <a:off x="8807217" y="907885"/>
            <a:ext cx="334261" cy="87675"/>
            <a:chOff x="3063240" y="2103120"/>
            <a:chExt cx="464820" cy="1219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2B01E82-C484-EF0F-5364-C2CFD193F67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BA6A604-F013-52D2-DA2D-E576B425AB29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FAB5DA9-F2DF-CADA-2EEB-9450C479B4BA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982113-D9D9-F0BB-F4F9-9B1E72FBBC26}"/>
              </a:ext>
            </a:extLst>
          </p:cNvPr>
          <p:cNvSpPr txBox="1"/>
          <p:nvPr/>
        </p:nvSpPr>
        <p:spPr>
          <a:xfrm>
            <a:off x="9049625" y="1122902"/>
            <a:ext cx="2751691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>
                <a:highlight>
                  <a:srgbClr val="FFE386"/>
                </a:highlight>
              </a:rPr>
              <a:t>A</a:t>
            </a:r>
            <a:r>
              <a:rPr lang="ko-KR" altLang="en-US" dirty="0">
                <a:highlight>
                  <a:srgbClr val="FFE386"/>
                </a:highlight>
              </a:rPr>
              <a:t> </a:t>
            </a:r>
            <a:r>
              <a:rPr lang="en-US" altLang="ko-KR" dirty="0">
                <a:highlight>
                  <a:srgbClr val="FFE386"/>
                </a:highlight>
              </a:rPr>
              <a:t>== B</a:t>
            </a:r>
            <a:r>
              <a:rPr lang="en-US" altLang="ko-KR" dirty="0"/>
              <a:t> : </a:t>
            </a:r>
            <a:r>
              <a:rPr lang="ko-KR" altLang="en-US" dirty="0"/>
              <a:t>등호역할</a:t>
            </a:r>
            <a:r>
              <a:rPr lang="en-US" altLang="ko-KR" dirty="0"/>
              <a:t>, 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같은가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C00000"/>
                </a:solidFill>
              </a:rPr>
              <a:t>주의</a:t>
            </a:r>
            <a:r>
              <a:rPr lang="en-US" altLang="ko-KR" dirty="0">
                <a:solidFill>
                  <a:srgbClr val="C00000"/>
                </a:solidFill>
              </a:rPr>
              <a:t>!! </a:t>
            </a:r>
            <a:r>
              <a:rPr lang="en-US" altLang="ko-KR" dirty="0"/>
              <a:t>‘ = ’ </a:t>
            </a:r>
            <a:r>
              <a:rPr lang="ko-KR" altLang="en-US" dirty="0"/>
              <a:t>은 값을 대입하는 기호</a:t>
            </a:r>
            <a:r>
              <a:rPr lang="en-US" altLang="ko-KR" dirty="0"/>
              <a:t>!)</a:t>
            </a:r>
          </a:p>
          <a:p>
            <a:r>
              <a:rPr lang="en-US" altLang="ko-KR" dirty="0"/>
              <a:t>A &gt;= B : 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보다 크거나 같은가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 &gt; B : 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보다 큰가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 != B : A</a:t>
            </a:r>
            <a:r>
              <a:rPr lang="ko-KR" altLang="en-US" dirty="0"/>
              <a:t>와 </a:t>
            </a:r>
            <a:r>
              <a:rPr lang="en-US" altLang="ko-KR" dirty="0"/>
              <a:t> B</a:t>
            </a:r>
            <a:r>
              <a:rPr lang="ko-KR" altLang="en-US" dirty="0"/>
              <a:t>가 </a:t>
            </a:r>
            <a:r>
              <a:rPr lang="ko-KR" altLang="en-US" dirty="0" err="1"/>
              <a:t>다른가</a:t>
            </a:r>
            <a:r>
              <a:rPr lang="en-US" altLang="ko-KR" dirty="0"/>
              <a:t>?</a:t>
            </a:r>
          </a:p>
          <a:p>
            <a:r>
              <a:rPr lang="ko-KR" altLang="en-US" dirty="0">
                <a:highlight>
                  <a:srgbClr val="FFE386"/>
                </a:highlight>
              </a:rPr>
              <a:t>참</a:t>
            </a:r>
            <a:r>
              <a:rPr lang="en-US" altLang="ko-KR" dirty="0">
                <a:highlight>
                  <a:srgbClr val="FFE386"/>
                </a:highlight>
              </a:rPr>
              <a:t>(true, 1)/</a:t>
            </a:r>
            <a:r>
              <a:rPr lang="ko-KR" altLang="en-US" dirty="0">
                <a:highlight>
                  <a:srgbClr val="FFE386"/>
                </a:highlight>
              </a:rPr>
              <a:t>거짓</a:t>
            </a:r>
            <a:r>
              <a:rPr lang="en-US" altLang="ko-KR" dirty="0">
                <a:highlight>
                  <a:srgbClr val="FFE386"/>
                </a:highlight>
              </a:rPr>
              <a:t>(false, 0)</a:t>
            </a:r>
            <a:r>
              <a:rPr lang="ko-KR" altLang="en-US" dirty="0">
                <a:highlight>
                  <a:srgbClr val="FFE386"/>
                </a:highlight>
              </a:rPr>
              <a:t>을 반환한다</a:t>
            </a:r>
            <a:r>
              <a:rPr lang="en-US" altLang="ko-KR" dirty="0">
                <a:highlight>
                  <a:srgbClr val="FFE386"/>
                </a:highlight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CF5156-5522-2620-13E6-E93F7A1A9F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64000"/>
                    </a14:imgEffect>
                  </a14:imgLayer>
                </a14:imgProps>
              </a:ext>
            </a:extLst>
          </a:blip>
          <a:srcRect l="467" t="1293" r="525"/>
          <a:stretch/>
        </p:blipFill>
        <p:spPr>
          <a:xfrm>
            <a:off x="8804352" y="1141040"/>
            <a:ext cx="3173125" cy="166252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60E9F0-2588-C16F-DBA6-4912B0494842}"/>
              </a:ext>
            </a:extLst>
          </p:cNvPr>
          <p:cNvGrpSpPr/>
          <p:nvPr/>
        </p:nvGrpSpPr>
        <p:grpSpPr>
          <a:xfrm>
            <a:off x="3064999" y="36236"/>
            <a:ext cx="2600688" cy="1433446"/>
            <a:chOff x="796084" y="1923541"/>
            <a:chExt cx="2847372" cy="188164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7ABEB5E-D969-D03E-8BBC-D2CF00657829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BEB3E1C-8256-1C51-297B-1C3E90446224}"/>
                </a:ext>
              </a:extLst>
            </p:cNvPr>
            <p:cNvGrpSpPr/>
            <p:nvPr/>
          </p:nvGrpSpPr>
          <p:grpSpPr>
            <a:xfrm>
              <a:off x="796084" y="1923541"/>
              <a:ext cx="2847372" cy="222121"/>
              <a:chOff x="5081287" y="1587584"/>
              <a:chExt cx="2847372" cy="222121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E6974F03-67D3-9EB6-621E-DF2007B6D389}"/>
                  </a:ext>
                </a:extLst>
              </p:cNvPr>
              <p:cNvSpPr/>
              <p:nvPr/>
            </p:nvSpPr>
            <p:spPr>
              <a:xfrm>
                <a:off x="5081287" y="1587584"/>
                <a:ext cx="2847372" cy="192988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DAC6885-A04F-BFA7-7AF5-8750B99126CA}"/>
                  </a:ext>
                </a:extLst>
              </p:cNvPr>
              <p:cNvSpPr/>
              <p:nvPr/>
            </p:nvSpPr>
            <p:spPr>
              <a:xfrm>
                <a:off x="5081287" y="1616716"/>
                <a:ext cx="2847372" cy="19298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A5307A-EC45-E04E-C033-A6F8B0FC3395}"/>
              </a:ext>
            </a:extLst>
          </p:cNvPr>
          <p:cNvGrpSpPr/>
          <p:nvPr/>
        </p:nvGrpSpPr>
        <p:grpSpPr>
          <a:xfrm>
            <a:off x="3181787" y="74153"/>
            <a:ext cx="334261" cy="87675"/>
            <a:chOff x="3063240" y="2103120"/>
            <a:chExt cx="464820" cy="12192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AB3E2F8-F016-4C31-0D63-DE4F7CAA8802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2B6F880-149A-9E7D-C48A-260AAE16899E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B1371AA-5B19-3DB5-667B-0200D6D8A93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E1378A3-EDB6-1D1E-1FE3-238C7935F2FF}"/>
              </a:ext>
            </a:extLst>
          </p:cNvPr>
          <p:cNvSpPr txBox="1"/>
          <p:nvPr/>
        </p:nvSpPr>
        <p:spPr>
          <a:xfrm>
            <a:off x="3018295" y="295395"/>
            <a:ext cx="2647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Tip: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F6E17-BA61-5260-308F-7281FCB43125}"/>
              </a:ext>
            </a:extLst>
          </p:cNvPr>
          <p:cNvSpPr txBox="1"/>
          <p:nvPr/>
        </p:nvSpPr>
        <p:spPr>
          <a:xfrm>
            <a:off x="3100396" y="577193"/>
            <a:ext cx="2501897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자료형 </a:t>
            </a:r>
            <a:r>
              <a:rPr lang="ko-KR" altLang="en-US" dirty="0" err="1"/>
              <a:t>변수명</a:t>
            </a:r>
            <a:r>
              <a:rPr lang="en-US" altLang="ko-KR" dirty="0"/>
              <a:t>[</a:t>
            </a:r>
            <a:r>
              <a:rPr lang="ko-KR" altLang="en-US" dirty="0"/>
              <a:t>개수</a:t>
            </a:r>
            <a:r>
              <a:rPr lang="en-US" altLang="ko-KR" dirty="0"/>
              <a:t>] = { , , …} </a:t>
            </a:r>
          </a:p>
          <a:p>
            <a:r>
              <a:rPr lang="ko-KR" altLang="en-US" dirty="0"/>
              <a:t>자료형 </a:t>
            </a:r>
            <a:r>
              <a:rPr lang="ko-KR" altLang="en-US" dirty="0" err="1"/>
              <a:t>변수명</a:t>
            </a:r>
            <a:r>
              <a:rPr lang="en-US" altLang="ko-KR" dirty="0"/>
              <a:t>[</a:t>
            </a:r>
            <a:r>
              <a:rPr lang="ko-KR" altLang="en-US" dirty="0"/>
              <a:t>행</a:t>
            </a:r>
            <a:r>
              <a:rPr lang="en-US" altLang="ko-KR" dirty="0"/>
              <a:t>][</a:t>
            </a:r>
            <a:r>
              <a:rPr lang="ko-KR" altLang="en-US" dirty="0"/>
              <a:t>열</a:t>
            </a:r>
            <a:r>
              <a:rPr lang="en-US" altLang="ko-KR" dirty="0"/>
              <a:t>] = { {..},{..},…}</a:t>
            </a:r>
          </a:p>
        </p:txBody>
      </p:sp>
    </p:spTree>
    <p:extLst>
      <p:ext uri="{BB962C8B-B14F-4D97-AF65-F5344CB8AC3E}">
        <p14:creationId xmlns:p14="http://schemas.microsoft.com/office/powerpoint/2010/main" val="164506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EF0A9-2571-50D5-D143-35455DCB5C8E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4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02A1B3-39B8-80F8-9750-117B9CEFA8C4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6A7950-8823-2C60-CF77-4C38C5A02BF1}"/>
              </a:ext>
            </a:extLst>
          </p:cNvPr>
          <p:cNvSpPr txBox="1"/>
          <p:nvPr/>
        </p:nvSpPr>
        <p:spPr>
          <a:xfrm>
            <a:off x="7645473" y="1697720"/>
            <a:ext cx="2013693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highlight>
                  <a:srgbClr val="FFE386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적외선 센서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23C76C9C-CA19-BB10-A7B1-BD7C0F2979E6}"/>
              </a:ext>
            </a:extLst>
          </p:cNvPr>
          <p:cNvSpPr txBox="1">
            <a:spLocks/>
          </p:cNvSpPr>
          <p:nvPr/>
        </p:nvSpPr>
        <p:spPr>
          <a:xfrm>
            <a:off x="5294557" y="2489278"/>
            <a:ext cx="6640769" cy="16926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적외선을 이용해 온도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압력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방사선의 세기 등의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물리량이나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화학량을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감지해 신호처리가 가능한 전기량으로 변환하는 장치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583FB-19A5-6725-0911-A225D4E8BFD7}"/>
              </a:ext>
            </a:extLst>
          </p:cNvPr>
          <p:cNvSpPr txBox="1"/>
          <p:nvPr/>
        </p:nvSpPr>
        <p:spPr>
          <a:xfrm>
            <a:off x="5591089" y="4306758"/>
            <a:ext cx="6122460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적외선 센서는 거리에 따라서 전압이 변화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가변저항을 이용하여 센서의 감도를 조절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반시계 방향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감지 거리 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↓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시계 방향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감지 거리 ↑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4080847-80C0-1C60-7215-E383D00E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92" y="1697720"/>
            <a:ext cx="3462560" cy="34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8B150-8623-F1E1-4E9F-ACDA15103CBE}"/>
              </a:ext>
            </a:extLst>
          </p:cNvPr>
          <p:cNvSpPr txBox="1"/>
          <p:nvPr/>
        </p:nvSpPr>
        <p:spPr>
          <a:xfrm>
            <a:off x="5545775" y="5857563"/>
            <a:ext cx="612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Last Class.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적외선 감지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적외선 센서로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LED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제어 실습 진행</a:t>
            </a:r>
          </a:p>
        </p:txBody>
      </p:sp>
    </p:spTree>
    <p:extLst>
      <p:ext uri="{BB962C8B-B14F-4D97-AF65-F5344CB8AC3E}">
        <p14:creationId xmlns:p14="http://schemas.microsoft.com/office/powerpoint/2010/main" val="4010921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542550" y="656109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Quiz</a:t>
            </a:r>
            <a:r>
              <a:rPr lang="ko-KR" altLang="en-US" sz="2400" dirty="0"/>
              <a:t>를 맞춰 보아요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E4F5-E483-4076-A104-D779A904B4BE}"/>
              </a:ext>
            </a:extLst>
          </p:cNvPr>
          <p:cNvSpPr txBox="1"/>
          <p:nvPr/>
        </p:nvSpPr>
        <p:spPr>
          <a:xfrm>
            <a:off x="577272" y="1143576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Quiz</a:t>
            </a:r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B8ACF11-CB46-F303-B02C-7010DB0E1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717" y="2661202"/>
            <a:ext cx="4762130" cy="3383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49C24-8369-FE0A-9C6B-4EF20C045160}"/>
              </a:ext>
            </a:extLst>
          </p:cNvPr>
          <p:cNvSpPr txBox="1"/>
          <p:nvPr/>
        </p:nvSpPr>
        <p:spPr>
          <a:xfrm>
            <a:off x="7085016" y="2315939"/>
            <a:ext cx="3711273" cy="2226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오늘 배운 내용을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잘 이해했는지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퀴즈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 풀어보아요 </a:t>
            </a: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39674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408523" y="629039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Quiz 1.</a:t>
            </a:r>
            <a:endParaRPr lang="ko-KR" altLang="en-US" sz="2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5BC05F-777E-4F13-8440-A0AC0188C90F}"/>
              </a:ext>
            </a:extLst>
          </p:cNvPr>
          <p:cNvSpPr/>
          <p:nvPr/>
        </p:nvSpPr>
        <p:spPr>
          <a:xfrm>
            <a:off x="6340476" y="1824990"/>
            <a:ext cx="5047582" cy="3346450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09710A-A0D1-6011-BA93-2912E94F8785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A4E25-D191-C551-C142-7EDD72E7989A}"/>
              </a:ext>
            </a:extLst>
          </p:cNvPr>
          <p:cNvSpPr txBox="1"/>
          <p:nvPr/>
        </p:nvSpPr>
        <p:spPr>
          <a:xfrm>
            <a:off x="1524534" y="583315"/>
            <a:ext cx="10033655" cy="502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>
                <a:solidFill>
                  <a:srgbClr val="404040"/>
                </a:solidFill>
              </a:rPr>
              <a:t>lcd.setCursor(3,1)</a:t>
            </a:r>
            <a:r>
              <a:rPr lang="ko-KR" altLang="en-US">
                <a:solidFill>
                  <a:srgbClr val="404040"/>
                </a:solidFill>
              </a:rPr>
              <a:t>은 무엇을 의미할까요</a:t>
            </a:r>
            <a:r>
              <a:rPr lang="en-US" altLang="ko-KR">
                <a:solidFill>
                  <a:srgbClr val="404040"/>
                </a:solidFill>
              </a:rPr>
              <a:t>?</a:t>
            </a:r>
            <a:r>
              <a:rPr lang="ko-KR" altLang="en-US">
                <a:solidFill>
                  <a:srgbClr val="404040"/>
                </a:solidFill>
              </a:rPr>
              <a:t> </a:t>
            </a:r>
            <a:endParaRPr lang="ko-KR" altLang="en-US" dirty="0">
              <a:solidFill>
                <a:srgbClr val="40404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102877-F0B6-C540-780E-7C1D7192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71" y="887006"/>
            <a:ext cx="4689518" cy="52224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9B2B991-1280-9860-F7FE-CF49675C413F}"/>
              </a:ext>
            </a:extLst>
          </p:cNvPr>
          <p:cNvSpPr/>
          <p:nvPr/>
        </p:nvSpPr>
        <p:spPr>
          <a:xfrm>
            <a:off x="7796464" y="4042611"/>
            <a:ext cx="2390274" cy="336849"/>
          </a:xfrm>
          <a:prstGeom prst="rect">
            <a:avLst/>
          </a:prstGeom>
          <a:ln w="38100">
            <a:solidFill>
              <a:srgbClr val="FB9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A8764-9950-B15F-DA3C-D1836700FDBF}"/>
              </a:ext>
            </a:extLst>
          </p:cNvPr>
          <p:cNvSpPr txBox="1"/>
          <p:nvPr/>
        </p:nvSpPr>
        <p:spPr>
          <a:xfrm>
            <a:off x="1059551" y="2842809"/>
            <a:ext cx="4263779" cy="327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커서 또는 출력의 위치를</a:t>
            </a: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지정된 좌표로 이동시킨다</a:t>
            </a:r>
            <a:r>
              <a:rPr lang="en-US" altLang="ko-KR" dirty="0">
                <a:solidFill>
                  <a:srgbClr val="404040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즉</a:t>
            </a:r>
            <a:r>
              <a:rPr lang="en-US" altLang="ko-KR" dirty="0">
                <a:solidFill>
                  <a:srgbClr val="404040"/>
                </a:solidFill>
              </a:rPr>
              <a:t>, 3 </a:t>
            </a:r>
            <a:r>
              <a:rPr lang="ko-KR" altLang="en-US" dirty="0">
                <a:solidFill>
                  <a:srgbClr val="404040"/>
                </a:solidFill>
              </a:rPr>
              <a:t>번째 열</a:t>
            </a: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404040"/>
                </a:solidFill>
              </a:rPr>
              <a:t>      1</a:t>
            </a:r>
            <a:r>
              <a:rPr lang="ko-KR" altLang="en-US" dirty="0">
                <a:solidFill>
                  <a:srgbClr val="404040"/>
                </a:solidFill>
              </a:rPr>
              <a:t>번째 행으로 이동시킨다</a:t>
            </a:r>
            <a:r>
              <a:rPr lang="en-US" altLang="ko-KR" dirty="0">
                <a:solidFill>
                  <a:srgbClr val="404040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4BD27-3816-7125-8EB8-63705498A45E}"/>
              </a:ext>
            </a:extLst>
          </p:cNvPr>
          <p:cNvSpPr txBox="1"/>
          <p:nvPr/>
        </p:nvSpPr>
        <p:spPr>
          <a:xfrm>
            <a:off x="2581151" y="2154360"/>
            <a:ext cx="141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Answer.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22C18-BDC9-DE71-C3C9-315C400CDD8A}"/>
              </a:ext>
            </a:extLst>
          </p:cNvPr>
          <p:cNvSpPr txBox="1"/>
          <p:nvPr/>
        </p:nvSpPr>
        <p:spPr>
          <a:xfrm>
            <a:off x="2227633" y="2989008"/>
            <a:ext cx="535440" cy="287195"/>
          </a:xfrm>
          <a:prstGeom prst="rect">
            <a:avLst/>
          </a:prstGeom>
          <a:solidFill>
            <a:srgbClr val="FB9078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40C305-F1A5-FBA2-35CE-E24E588FB260}"/>
              </a:ext>
            </a:extLst>
          </p:cNvPr>
          <p:cNvSpPr txBox="1"/>
          <p:nvPr/>
        </p:nvSpPr>
        <p:spPr>
          <a:xfrm>
            <a:off x="1916348" y="3441653"/>
            <a:ext cx="535440" cy="287195"/>
          </a:xfrm>
          <a:prstGeom prst="rect">
            <a:avLst/>
          </a:prstGeom>
          <a:solidFill>
            <a:srgbClr val="FFE386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3A91CA-FEA6-68C1-6EC1-71263F76F97C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16EC2-5A65-93A8-C1D9-03BF28387BC0}"/>
              </a:ext>
            </a:extLst>
          </p:cNvPr>
          <p:cNvSpPr txBox="1"/>
          <p:nvPr/>
        </p:nvSpPr>
        <p:spPr>
          <a:xfrm>
            <a:off x="1471432" y="4360932"/>
            <a:ext cx="308033" cy="287195"/>
          </a:xfrm>
          <a:prstGeom prst="rect">
            <a:avLst/>
          </a:prstGeom>
          <a:solidFill>
            <a:srgbClr val="67C2F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AA0202-0F95-5B99-9563-2AA8FB961AA9}"/>
              </a:ext>
            </a:extLst>
          </p:cNvPr>
          <p:cNvSpPr txBox="1"/>
          <p:nvPr/>
        </p:nvSpPr>
        <p:spPr>
          <a:xfrm>
            <a:off x="1451976" y="4806362"/>
            <a:ext cx="308033" cy="287195"/>
          </a:xfrm>
          <a:prstGeom prst="rect">
            <a:avLst/>
          </a:prstGeom>
          <a:solidFill>
            <a:srgbClr val="668CCF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④</a:t>
            </a:r>
            <a:endParaRPr lang="en-US" altLang="ko-KR" sz="1400" dirty="0">
              <a:solidFill>
                <a:srgbClr val="404040"/>
              </a:solidFill>
            </a:endParaRP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713F3E9D-73C8-76F2-49FC-874C3C9C1ED9}"/>
              </a:ext>
            </a:extLst>
          </p:cNvPr>
          <p:cNvSpPr txBox="1">
            <a:spLocks/>
          </p:cNvSpPr>
          <p:nvPr/>
        </p:nvSpPr>
        <p:spPr>
          <a:xfrm>
            <a:off x="594568" y="5582593"/>
            <a:ext cx="5040175" cy="6637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      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      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      , </a:t>
            </a:r>
            <a:r>
              <a:rPr lang="ko-KR" altLang="en-US" sz="1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④</a:t>
            </a:r>
            <a:r>
              <a:rPr lang="en-US" altLang="ko-KR" sz="1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</a:t>
            </a:r>
          </a:p>
          <a:p>
            <a:pPr marL="0" indent="0" algn="ctr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</a:t>
            </a:r>
            <a:endParaRPr lang="ko-KR" altLang="en-US" sz="16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883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408523" y="629039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Quiz 1.</a:t>
            </a:r>
            <a:endParaRPr lang="ko-KR" altLang="en-US" sz="2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5BC05F-777E-4F13-8440-A0AC0188C90F}"/>
              </a:ext>
            </a:extLst>
          </p:cNvPr>
          <p:cNvSpPr/>
          <p:nvPr/>
        </p:nvSpPr>
        <p:spPr>
          <a:xfrm>
            <a:off x="6340476" y="1824990"/>
            <a:ext cx="5047582" cy="3346450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09710A-A0D1-6011-BA93-2912E94F8785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A4E25-D191-C551-C142-7EDD72E7989A}"/>
              </a:ext>
            </a:extLst>
          </p:cNvPr>
          <p:cNvSpPr txBox="1"/>
          <p:nvPr/>
        </p:nvSpPr>
        <p:spPr>
          <a:xfrm>
            <a:off x="1524534" y="583315"/>
            <a:ext cx="10033655" cy="502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>
                <a:solidFill>
                  <a:srgbClr val="404040"/>
                </a:solidFill>
              </a:rPr>
              <a:t>lcd.setCursor(3,1)</a:t>
            </a:r>
            <a:r>
              <a:rPr lang="ko-KR" altLang="en-US">
                <a:solidFill>
                  <a:srgbClr val="404040"/>
                </a:solidFill>
              </a:rPr>
              <a:t>은 무엇을 의미할까요</a:t>
            </a:r>
            <a:r>
              <a:rPr lang="en-US" altLang="ko-KR">
                <a:solidFill>
                  <a:srgbClr val="404040"/>
                </a:solidFill>
              </a:rPr>
              <a:t>?</a:t>
            </a:r>
            <a:r>
              <a:rPr lang="ko-KR" altLang="en-US">
                <a:solidFill>
                  <a:srgbClr val="404040"/>
                </a:solidFill>
              </a:rPr>
              <a:t> </a:t>
            </a:r>
            <a:endParaRPr lang="ko-KR" altLang="en-US" dirty="0">
              <a:solidFill>
                <a:srgbClr val="40404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102877-F0B6-C540-780E-7C1D7192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71" y="887006"/>
            <a:ext cx="4689518" cy="52224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9B2B991-1280-9860-F7FE-CF49675C413F}"/>
              </a:ext>
            </a:extLst>
          </p:cNvPr>
          <p:cNvSpPr/>
          <p:nvPr/>
        </p:nvSpPr>
        <p:spPr>
          <a:xfrm>
            <a:off x="7796464" y="4042611"/>
            <a:ext cx="2390274" cy="336849"/>
          </a:xfrm>
          <a:prstGeom prst="rect">
            <a:avLst/>
          </a:prstGeom>
          <a:ln w="38100">
            <a:solidFill>
              <a:srgbClr val="FB9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A8764-9950-B15F-DA3C-D1836700FDBF}"/>
              </a:ext>
            </a:extLst>
          </p:cNvPr>
          <p:cNvSpPr txBox="1"/>
          <p:nvPr/>
        </p:nvSpPr>
        <p:spPr>
          <a:xfrm>
            <a:off x="1059551" y="2842809"/>
            <a:ext cx="10033655" cy="327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커서 또는 출력의 위치를</a:t>
            </a: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지정된 좌표로 이동시킨다</a:t>
            </a:r>
            <a:r>
              <a:rPr lang="en-US" altLang="ko-KR" dirty="0">
                <a:solidFill>
                  <a:srgbClr val="404040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</a:rPr>
              <a:t>즉</a:t>
            </a:r>
            <a:r>
              <a:rPr lang="en-US" altLang="ko-KR" dirty="0">
                <a:solidFill>
                  <a:srgbClr val="404040"/>
                </a:solidFill>
              </a:rPr>
              <a:t>, 3</a:t>
            </a:r>
            <a:r>
              <a:rPr lang="ko-KR" altLang="en-US" dirty="0">
                <a:solidFill>
                  <a:srgbClr val="404040"/>
                </a:solidFill>
              </a:rPr>
              <a:t>번째 열</a:t>
            </a: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404040"/>
                </a:solidFill>
              </a:rPr>
              <a:t>      1</a:t>
            </a:r>
            <a:r>
              <a:rPr lang="ko-KR" altLang="en-US" dirty="0">
                <a:solidFill>
                  <a:srgbClr val="404040"/>
                </a:solidFill>
              </a:rPr>
              <a:t>번째 행으로 이동시킨다</a:t>
            </a:r>
            <a:r>
              <a:rPr lang="en-US" altLang="ko-KR" dirty="0">
                <a:solidFill>
                  <a:srgbClr val="404040"/>
                </a:solidFill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solidFill>
                <a:srgbClr val="404040"/>
              </a:solidFill>
            </a:endParaRPr>
          </a:p>
          <a:p>
            <a:pPr algn="l">
              <a:lnSpc>
                <a:spcPct val="150000"/>
              </a:lnSpc>
            </a:pP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4BD27-3816-7125-8EB8-63705498A45E}"/>
              </a:ext>
            </a:extLst>
          </p:cNvPr>
          <p:cNvSpPr txBox="1"/>
          <p:nvPr/>
        </p:nvSpPr>
        <p:spPr>
          <a:xfrm>
            <a:off x="2581151" y="2154360"/>
            <a:ext cx="141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Answer.</a:t>
            </a:r>
            <a:endParaRPr lang="ko-KR" altLang="en-US" sz="2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3A91CA-FEA6-68C1-6EC1-71263F76F97C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CE5DCAF2-EAEF-5565-96F2-7A61C83A82FE}"/>
              </a:ext>
            </a:extLst>
          </p:cNvPr>
          <p:cNvSpPr txBox="1">
            <a:spLocks/>
          </p:cNvSpPr>
          <p:nvPr/>
        </p:nvSpPr>
        <p:spPr>
          <a:xfrm>
            <a:off x="594568" y="5582593"/>
            <a:ext cx="5040175" cy="6637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3   , </a:t>
            </a:r>
            <a:r>
              <a:rPr lang="ko-KR" altLang="en-US" sz="1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④</a:t>
            </a:r>
            <a:r>
              <a:rPr lang="en-US" altLang="ko-KR" sz="1600" dirty="0">
                <a:solidFill>
                  <a:srgbClr val="40404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:1    </a:t>
            </a:r>
          </a:p>
          <a:p>
            <a:pPr marL="0" indent="0" algn="ctr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</a:t>
            </a:r>
            <a:endParaRPr lang="ko-KR" altLang="en-US" sz="16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57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8C188DB-D858-FDC9-A72F-1922598E2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/>
          <a:stretch/>
        </p:blipFill>
        <p:spPr>
          <a:xfrm>
            <a:off x="7152604" y="880497"/>
            <a:ext cx="4604969" cy="5233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329034" y="665887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Quiz 2.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09710A-A0D1-6011-BA93-2912E94F8785}"/>
              </a:ext>
            </a:extLst>
          </p:cNvPr>
          <p:cNvSpPr/>
          <p:nvPr/>
        </p:nvSpPr>
        <p:spPr>
          <a:xfrm>
            <a:off x="6975122" y="733981"/>
            <a:ext cx="4941261" cy="5511177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A4E25-D191-C551-C142-7EDD72E7989A}"/>
              </a:ext>
            </a:extLst>
          </p:cNvPr>
          <p:cNvSpPr txBox="1"/>
          <p:nvPr/>
        </p:nvSpPr>
        <p:spPr>
          <a:xfrm>
            <a:off x="1521012" y="582850"/>
            <a:ext cx="5295300" cy="129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dirty="0">
                <a:solidFill>
                  <a:srgbClr val="404040"/>
                </a:solidFill>
              </a:rPr>
              <a:t>7-segment</a:t>
            </a:r>
            <a:r>
              <a:rPr lang="ko-KR" altLang="en-US" sz="1800" dirty="0">
                <a:solidFill>
                  <a:srgbClr val="404040"/>
                </a:solidFill>
              </a:rPr>
              <a:t>에 </a:t>
            </a:r>
            <a:r>
              <a:rPr lang="en-US" altLang="ko-KR" sz="1800" dirty="0">
                <a:solidFill>
                  <a:srgbClr val="404040"/>
                </a:solidFill>
              </a:rPr>
              <a:t>APPLES</a:t>
            </a:r>
            <a:r>
              <a:rPr lang="ko-KR" altLang="en-US" sz="1800" dirty="0">
                <a:solidFill>
                  <a:srgbClr val="404040"/>
                </a:solidFill>
              </a:rPr>
              <a:t> 의 알파벳을 순서대로 출력하려 합니다</a:t>
            </a:r>
            <a:r>
              <a:rPr lang="en-US" altLang="ko-KR" sz="1800" dirty="0">
                <a:solidFill>
                  <a:srgbClr val="404040"/>
                </a:solidFill>
              </a:rPr>
              <a:t>. </a:t>
            </a:r>
            <a:r>
              <a:rPr lang="ko-KR" altLang="en-US" sz="1800" dirty="0">
                <a:solidFill>
                  <a:srgbClr val="404040"/>
                </a:solidFill>
              </a:rPr>
              <a:t>주어진 빈칸에 들어갈 배열들을</a:t>
            </a:r>
            <a:r>
              <a:rPr lang="en-US" altLang="ko-KR" sz="1800" dirty="0">
                <a:solidFill>
                  <a:srgbClr val="404040"/>
                </a:solidFill>
              </a:rPr>
              <a:t> </a:t>
            </a:r>
            <a:r>
              <a:rPr lang="ko-KR" altLang="en-US" sz="1800" dirty="0">
                <a:solidFill>
                  <a:srgbClr val="404040"/>
                </a:solidFill>
              </a:rPr>
              <a:t>맞혀볼까요</a:t>
            </a:r>
            <a:r>
              <a:rPr lang="en-US" altLang="ko-KR" sz="1800" dirty="0">
                <a:solidFill>
                  <a:srgbClr val="404040"/>
                </a:solidFill>
              </a:rPr>
              <a:t>?</a:t>
            </a:r>
            <a:endParaRPr lang="ko-KR" altLang="en-US" dirty="0">
              <a:solidFill>
                <a:srgbClr val="40404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57A68F-75F3-120A-138D-417E002081E1}"/>
              </a:ext>
            </a:extLst>
          </p:cNvPr>
          <p:cNvGrpSpPr/>
          <p:nvPr/>
        </p:nvGrpSpPr>
        <p:grpSpPr>
          <a:xfrm>
            <a:off x="1150025" y="2065263"/>
            <a:ext cx="4689324" cy="1191642"/>
            <a:chOff x="1120836" y="1812248"/>
            <a:chExt cx="4689324" cy="119164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5FC596A-E8FB-B94A-F4F7-E39AD4B30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64000"/>
                      </a14:imgEffect>
                    </a14:imgLayer>
                  </a14:imgProps>
                </a:ext>
              </a:extLst>
            </a:blip>
            <a:srcRect l="467" t="52839" r="84157"/>
            <a:stretch/>
          </p:blipFill>
          <p:spPr>
            <a:xfrm>
              <a:off x="5105470" y="1812248"/>
              <a:ext cx="704690" cy="113593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A09F19C-D049-D69E-1D1F-318846357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64000"/>
                      </a14:imgEffect>
                    </a14:imgLayer>
                  </a14:imgProps>
                </a:ext>
              </a:extLst>
            </a:blip>
            <a:srcRect l="61448" t="52839" r="20935"/>
            <a:stretch/>
          </p:blipFill>
          <p:spPr>
            <a:xfrm>
              <a:off x="1120836" y="1823103"/>
              <a:ext cx="807395" cy="113593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D6BE043-9D53-7FD7-4887-49148F195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64000"/>
                      </a14:imgEffect>
                    </a14:imgLayer>
                  </a14:imgProps>
                </a:ext>
              </a:extLst>
            </a:blip>
            <a:srcRect l="46021" t="91470" r="46456" b="5190"/>
            <a:stretch/>
          </p:blipFill>
          <p:spPr>
            <a:xfrm>
              <a:off x="1347050" y="2752541"/>
              <a:ext cx="344806" cy="80457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27A5CC9-4EE9-0920-F5BA-F298C5483306}"/>
                </a:ext>
              </a:extLst>
            </p:cNvPr>
            <p:cNvGrpSpPr/>
            <p:nvPr/>
          </p:nvGrpSpPr>
          <p:grpSpPr>
            <a:xfrm>
              <a:off x="1937209" y="1867955"/>
              <a:ext cx="807395" cy="1135935"/>
              <a:chOff x="1906134" y="1887966"/>
              <a:chExt cx="807395" cy="1135935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5AC199CE-8735-33D5-312E-9C30296354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62393" t="1974" r="19989" b="50865"/>
              <a:stretch/>
            </p:blipFill>
            <p:spPr>
              <a:xfrm>
                <a:off x="1906134" y="1887966"/>
                <a:ext cx="807395" cy="1135935"/>
              </a:xfrm>
              <a:prstGeom prst="rect">
                <a:avLst/>
              </a:prstGeom>
            </p:spPr>
          </p:pic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A4C93A4-25A6-64AE-AE19-0EEC28D935D8}"/>
                  </a:ext>
                </a:extLst>
              </p:cNvPr>
              <p:cNvGrpSpPr/>
              <p:nvPr/>
            </p:nvGrpSpPr>
            <p:grpSpPr>
              <a:xfrm>
                <a:off x="2014731" y="2053320"/>
                <a:ext cx="490095" cy="810154"/>
                <a:chOff x="2014731" y="2053320"/>
                <a:chExt cx="490095" cy="810154"/>
              </a:xfrm>
            </p:grpSpPr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A9012270-E68E-B0E1-4258-AD59EE49F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364000"/>
                          </a14:imgEffect>
                        </a14:imgLayer>
                      </a14:imgProps>
                    </a:ext>
                  </a:extLst>
                </a:blip>
                <a:srcRect l="46021" t="91470" r="46456" b="5190"/>
                <a:stretch/>
              </p:blipFill>
              <p:spPr>
                <a:xfrm>
                  <a:off x="2081047" y="2783017"/>
                  <a:ext cx="344806" cy="80457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B825A396-C72B-C4BD-AB56-D4C7CC7D0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364000"/>
                          </a14:imgEffect>
                        </a14:imgLayer>
                      </a14:imgProps>
                    </a:ext>
                  </a:extLst>
                </a:blip>
                <a:srcRect l="73563" t="25247" r="24700" b="60430"/>
                <a:stretch/>
              </p:blipFill>
              <p:spPr>
                <a:xfrm>
                  <a:off x="2014731" y="2053320"/>
                  <a:ext cx="79650" cy="344986"/>
                </a:xfrm>
                <a:prstGeom prst="rect">
                  <a:avLst/>
                </a:prstGeom>
              </p:spPr>
            </p:pic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B457D794-84D1-8ABB-15C4-1F0B82A4AC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364000"/>
                          </a14:imgEffect>
                        </a14:imgLayer>
                      </a14:imgProps>
                    </a:ext>
                  </a:extLst>
                </a:blip>
                <a:srcRect l="73563" t="25247" r="24700" b="60430"/>
                <a:stretch/>
              </p:blipFill>
              <p:spPr>
                <a:xfrm>
                  <a:off x="2022031" y="2450395"/>
                  <a:ext cx="79650" cy="344986"/>
                </a:xfrm>
                <a:prstGeom prst="rect">
                  <a:avLst/>
                </a:prstGeom>
              </p:spPr>
            </p:pic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6ADF30E4-93E2-433C-4E7C-77330D681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364000"/>
                          </a14:imgEffect>
                        </a14:imgLayer>
                      </a14:imgProps>
                    </a:ext>
                  </a:extLst>
                </a:blip>
                <a:srcRect l="44602" t="77644" r="53642" b="8040"/>
                <a:stretch/>
              </p:blipFill>
              <p:spPr>
                <a:xfrm>
                  <a:off x="2424368" y="2450395"/>
                  <a:ext cx="80458" cy="3448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1F79E84-D001-F6C4-F375-FBF828024FFA}"/>
                </a:ext>
              </a:extLst>
            </p:cNvPr>
            <p:cNvGrpSpPr/>
            <p:nvPr/>
          </p:nvGrpSpPr>
          <p:grpSpPr>
            <a:xfrm>
              <a:off x="2744604" y="1858959"/>
              <a:ext cx="807395" cy="1135935"/>
              <a:chOff x="2649918" y="1887966"/>
              <a:chExt cx="807395" cy="1135935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758FD4FB-0D8E-BE92-18FF-BA7A09A36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62393" t="1974" r="19989" b="50865"/>
              <a:stretch/>
            </p:blipFill>
            <p:spPr>
              <a:xfrm>
                <a:off x="2649918" y="1887966"/>
                <a:ext cx="807395" cy="1135935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8C312487-CF59-A9C2-EEEC-C7352CE16E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6021" t="91470" r="46456" b="5190"/>
              <a:stretch/>
            </p:blipFill>
            <p:spPr>
              <a:xfrm>
                <a:off x="2824831" y="2783017"/>
                <a:ext cx="344806" cy="80457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D9D7F1A-03E4-E14B-217A-86F71A3179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2758515" y="2053320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B5C52603-9BB9-FC49-23A8-6733B23E07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2765815" y="2450395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AB112704-0004-C2EB-C3D0-5BBA601005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4602" t="77644" r="53642" b="8040"/>
              <a:stretch/>
            </p:blipFill>
            <p:spPr>
              <a:xfrm>
                <a:off x="3168152" y="2450395"/>
                <a:ext cx="80458" cy="344807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118FE67-1BCF-E7CE-6C74-2E70AACCEA14}"/>
                </a:ext>
              </a:extLst>
            </p:cNvPr>
            <p:cNvGrpSpPr/>
            <p:nvPr/>
          </p:nvGrpSpPr>
          <p:grpSpPr>
            <a:xfrm>
              <a:off x="4331048" y="1855313"/>
              <a:ext cx="807395" cy="1135935"/>
              <a:chOff x="4381612" y="1925583"/>
              <a:chExt cx="807395" cy="1135935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A72B25D-34D1-95F7-FE18-1A366AF5AF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62393" t="1974" r="19989" b="50865"/>
              <a:stretch/>
            </p:blipFill>
            <p:spPr>
              <a:xfrm>
                <a:off x="4381612" y="1925583"/>
                <a:ext cx="807395" cy="113593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464F58E6-46F3-771E-9127-46C26467F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4490209" y="2090937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5C96FDFB-9559-6B18-93D7-A3A63374A6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4497509" y="2488012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ACF1DBA-4E3E-BED3-D5D1-B4748CA9C8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4602" t="77644" r="53642" b="8040"/>
              <a:stretch/>
            </p:blipFill>
            <p:spPr>
              <a:xfrm>
                <a:off x="4899846" y="2488012"/>
                <a:ext cx="80458" cy="344807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BE63166D-CFAB-55AF-1D00-2B8AFCA916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4602" t="77644" r="53642" b="8040"/>
              <a:stretch/>
            </p:blipFill>
            <p:spPr>
              <a:xfrm>
                <a:off x="4893402" y="2091116"/>
                <a:ext cx="80458" cy="344807"/>
              </a:xfrm>
              <a:prstGeom prst="rect">
                <a:avLst/>
              </a:prstGeom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BC04FEC-3EA2-3A1A-ACEE-2429D9FE42E1}"/>
                </a:ext>
              </a:extLst>
            </p:cNvPr>
            <p:cNvGrpSpPr/>
            <p:nvPr/>
          </p:nvGrpSpPr>
          <p:grpSpPr>
            <a:xfrm>
              <a:off x="3494688" y="1818876"/>
              <a:ext cx="807395" cy="1135935"/>
              <a:chOff x="3507423" y="1899460"/>
              <a:chExt cx="807395" cy="1135935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796DE65-2536-A38B-1AED-649B5DFE0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0738" t="52858" r="41644" b="-19"/>
              <a:stretch/>
            </p:blipFill>
            <p:spPr>
              <a:xfrm>
                <a:off x="3507423" y="1899460"/>
                <a:ext cx="807395" cy="1135935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5EE7E4C-2945-2930-CFAB-C135B56C3A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4602" t="77644" r="53642" b="8040"/>
              <a:stretch/>
            </p:blipFill>
            <p:spPr>
              <a:xfrm>
                <a:off x="4075652" y="2096795"/>
                <a:ext cx="80458" cy="344807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E9632F3-B972-595D-ABBD-EE7212BD79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4602" t="77644" r="53642" b="8040"/>
              <a:stretch/>
            </p:blipFill>
            <p:spPr>
              <a:xfrm>
                <a:off x="4077557" y="2495674"/>
                <a:ext cx="80458" cy="344807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28D00198-CD0D-E082-4A87-825CB4C02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3678159" y="2105409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043BE9C-9D68-5BD0-4062-0682597A9D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3679127" y="2503865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A25EE31D-C9BA-8820-D2D1-37F70CD77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6021" t="91470" r="46456" b="5190"/>
              <a:stretch/>
            </p:blipFill>
            <p:spPr>
              <a:xfrm>
                <a:off x="3747612" y="2024952"/>
                <a:ext cx="344806" cy="80457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8E37C949-211A-2453-792F-74313E2BC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641" t="91701" r="87619" b="5030"/>
              <a:stretch/>
            </p:blipFill>
            <p:spPr>
              <a:xfrm>
                <a:off x="3747612" y="2832819"/>
                <a:ext cx="354726" cy="78740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7FFFEE-9E1C-A32A-AC57-CDA8A362A51B}"/>
              </a:ext>
            </a:extLst>
          </p:cNvPr>
          <p:cNvSpPr txBox="1"/>
          <p:nvPr/>
        </p:nvSpPr>
        <p:spPr>
          <a:xfrm>
            <a:off x="7370849" y="1548552"/>
            <a:ext cx="1613132" cy="846386"/>
          </a:xfrm>
          <a:prstGeom prst="rect">
            <a:avLst/>
          </a:prstGeom>
          <a:solidFill>
            <a:srgbClr val="FB9078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en-US" altLang="ko-KR" sz="1100" dirty="0">
              <a:solidFill>
                <a:srgbClr val="404040"/>
              </a:solidFill>
            </a:endParaRPr>
          </a:p>
          <a:p>
            <a:endParaRPr lang="en-US" altLang="ko-KR" sz="1100" dirty="0">
              <a:solidFill>
                <a:srgbClr val="404040"/>
              </a:solidFill>
            </a:endParaRPr>
          </a:p>
          <a:p>
            <a:r>
              <a:rPr lang="ko-KR" altLang="en-US" sz="1100" dirty="0">
                <a:solidFill>
                  <a:srgbClr val="404040"/>
                </a:solidFill>
              </a:rPr>
              <a:t>①</a:t>
            </a:r>
            <a:endParaRPr lang="en-US" altLang="ko-KR" sz="1100" dirty="0">
              <a:solidFill>
                <a:srgbClr val="404040"/>
              </a:solidFill>
            </a:endParaRPr>
          </a:p>
          <a:p>
            <a:endParaRPr lang="en-US" altLang="ko-KR" sz="1100" dirty="0">
              <a:solidFill>
                <a:srgbClr val="404040"/>
              </a:solidFill>
            </a:endParaRPr>
          </a:p>
          <a:p>
            <a:endParaRPr lang="en-US" altLang="ko-KR" sz="1100" dirty="0">
              <a:solidFill>
                <a:srgbClr val="40404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CB6C08-6DC7-D23C-2543-BE90D5418DA9}"/>
              </a:ext>
            </a:extLst>
          </p:cNvPr>
          <p:cNvSpPr/>
          <p:nvPr/>
        </p:nvSpPr>
        <p:spPr>
          <a:xfrm>
            <a:off x="913533" y="3816772"/>
            <a:ext cx="5162309" cy="2153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			</a:t>
            </a:r>
          </a:p>
          <a:p>
            <a:endParaRPr lang="pt-BR" altLang="ko-KR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pt-BR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</a:t>
            </a:r>
          </a:p>
          <a:p>
            <a:r>
              <a:rPr lang="pt-BR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	</a:t>
            </a:r>
          </a:p>
          <a:p>
            <a:r>
              <a:rPr lang="pt-BR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	</a:t>
            </a:r>
            <a:endParaRPr lang="en-US" altLang="ko-KR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B4309-E236-873F-E637-0162163C0B20}"/>
              </a:ext>
            </a:extLst>
          </p:cNvPr>
          <p:cNvSpPr txBox="1"/>
          <p:nvPr/>
        </p:nvSpPr>
        <p:spPr>
          <a:xfrm>
            <a:off x="2578552" y="1547619"/>
            <a:ext cx="3903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회로도는 실습의 회로와 같습니다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.)</a:t>
            </a:r>
            <a:endParaRPr lang="ko-KR" altLang="en-US" sz="1400" b="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70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0FA11E-086A-5D7D-E5FD-770240D63013}"/>
              </a:ext>
            </a:extLst>
          </p:cNvPr>
          <p:cNvSpPr/>
          <p:nvPr/>
        </p:nvSpPr>
        <p:spPr>
          <a:xfrm>
            <a:off x="913533" y="3807044"/>
            <a:ext cx="5162309" cy="2153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	{1, 1, 1, 0, 1, 1, 1, 0}, //A</a:t>
            </a:r>
          </a:p>
          <a:p>
            <a:r>
              <a:rPr lang="pt-BR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	{1, 0, 0, 1, 1, 1, 1, 0}, //E</a:t>
            </a:r>
          </a:p>
          <a:p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en-US" altLang="ko-KR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 </a:t>
            </a:r>
            <a:r>
              <a:rPr lang="ko-KR" altLang="en-US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pt-BR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{0, 0, 0, 1, 1, 1, 0, 0}, //L</a:t>
            </a:r>
          </a:p>
          <a:p>
            <a:r>
              <a:rPr lang="pt-BR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	{1, 1, 0, 0, 1, 1, 1, 0}, //P</a:t>
            </a:r>
          </a:p>
          <a:p>
            <a:r>
              <a:rPr lang="pt-BR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	{1, 0, 1, 1, 0, 1, 1, 0}, //S</a:t>
            </a:r>
            <a:endParaRPr lang="en-US" altLang="ko-KR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455253-96AC-547F-8E57-FF0C72787CB0}"/>
              </a:ext>
            </a:extLst>
          </p:cNvPr>
          <p:cNvGrpSpPr/>
          <p:nvPr/>
        </p:nvGrpSpPr>
        <p:grpSpPr>
          <a:xfrm>
            <a:off x="1150025" y="2065263"/>
            <a:ext cx="4689324" cy="1191642"/>
            <a:chOff x="1120836" y="1812248"/>
            <a:chExt cx="4689324" cy="119164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EB3BE1-CD5D-D11D-7AAD-FA207CDE5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64000"/>
                      </a14:imgEffect>
                    </a14:imgLayer>
                  </a14:imgProps>
                </a:ext>
              </a:extLst>
            </a:blip>
            <a:srcRect l="467" t="52839" r="84157"/>
            <a:stretch/>
          </p:blipFill>
          <p:spPr>
            <a:xfrm>
              <a:off x="5105470" y="1812248"/>
              <a:ext cx="704690" cy="113593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84EB2E0-CC24-FF74-6207-38D97F646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64000"/>
                      </a14:imgEffect>
                    </a14:imgLayer>
                  </a14:imgProps>
                </a:ext>
              </a:extLst>
            </a:blip>
            <a:srcRect l="61448" t="52839" r="20935"/>
            <a:stretch/>
          </p:blipFill>
          <p:spPr>
            <a:xfrm>
              <a:off x="1120836" y="1823103"/>
              <a:ext cx="807395" cy="113593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34EADF5-C2B1-B506-D05F-D82CBC605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64000"/>
                      </a14:imgEffect>
                    </a14:imgLayer>
                  </a14:imgProps>
                </a:ext>
              </a:extLst>
            </a:blip>
            <a:srcRect l="46021" t="91470" r="46456" b="5190"/>
            <a:stretch/>
          </p:blipFill>
          <p:spPr>
            <a:xfrm>
              <a:off x="1347050" y="2752541"/>
              <a:ext cx="344806" cy="8045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14A0F77-4225-CE86-F3CA-FF979F382BAE}"/>
                </a:ext>
              </a:extLst>
            </p:cNvPr>
            <p:cNvGrpSpPr/>
            <p:nvPr/>
          </p:nvGrpSpPr>
          <p:grpSpPr>
            <a:xfrm>
              <a:off x="1937209" y="1867955"/>
              <a:ext cx="807395" cy="1135935"/>
              <a:chOff x="1906134" y="1887966"/>
              <a:chExt cx="807395" cy="1135935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0C46F8EB-841A-EF51-9AE6-EBAD28BE2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62393" t="1974" r="19989" b="50865"/>
              <a:stretch/>
            </p:blipFill>
            <p:spPr>
              <a:xfrm>
                <a:off x="1906134" y="1887966"/>
                <a:ext cx="807395" cy="1135935"/>
              </a:xfrm>
              <a:prstGeom prst="rect">
                <a:avLst/>
              </a:prstGeom>
            </p:spPr>
          </p:pic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F3D7A9BB-7AF1-AD54-BB7C-43070B4E0837}"/>
                  </a:ext>
                </a:extLst>
              </p:cNvPr>
              <p:cNvGrpSpPr/>
              <p:nvPr/>
            </p:nvGrpSpPr>
            <p:grpSpPr>
              <a:xfrm>
                <a:off x="2014731" y="2053320"/>
                <a:ext cx="490095" cy="810154"/>
                <a:chOff x="2014731" y="2053320"/>
                <a:chExt cx="490095" cy="810154"/>
              </a:xfrm>
            </p:grpSpPr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BDAD2FB3-A380-95AF-1C04-6B30FA4AC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64000"/>
                          </a14:imgEffect>
                        </a14:imgLayer>
                      </a14:imgProps>
                    </a:ext>
                  </a:extLst>
                </a:blip>
                <a:srcRect l="46021" t="91470" r="46456" b="5190"/>
                <a:stretch/>
              </p:blipFill>
              <p:spPr>
                <a:xfrm>
                  <a:off x="2081047" y="2783017"/>
                  <a:ext cx="344806" cy="80457"/>
                </a:xfrm>
                <a:prstGeom prst="rect">
                  <a:avLst/>
                </a:prstGeom>
              </p:spPr>
            </p:pic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C5650618-8A74-2305-42A7-6D09D1C68E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64000"/>
                          </a14:imgEffect>
                        </a14:imgLayer>
                      </a14:imgProps>
                    </a:ext>
                  </a:extLst>
                </a:blip>
                <a:srcRect l="73563" t="25247" r="24700" b="60430"/>
                <a:stretch/>
              </p:blipFill>
              <p:spPr>
                <a:xfrm>
                  <a:off x="2014731" y="2053320"/>
                  <a:ext cx="79650" cy="344986"/>
                </a:xfrm>
                <a:prstGeom prst="rect">
                  <a:avLst/>
                </a:prstGeom>
              </p:spPr>
            </p:pic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1F62562A-8ECF-7573-B425-499DB57F03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64000"/>
                          </a14:imgEffect>
                        </a14:imgLayer>
                      </a14:imgProps>
                    </a:ext>
                  </a:extLst>
                </a:blip>
                <a:srcRect l="73563" t="25247" r="24700" b="60430"/>
                <a:stretch/>
              </p:blipFill>
              <p:spPr>
                <a:xfrm>
                  <a:off x="2022031" y="2450395"/>
                  <a:ext cx="79650" cy="344986"/>
                </a:xfrm>
                <a:prstGeom prst="rect">
                  <a:avLst/>
                </a:prstGeom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F2CE338A-2478-620A-D9B8-BDF9DC9B0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364000"/>
                          </a14:imgEffect>
                        </a14:imgLayer>
                      </a14:imgProps>
                    </a:ext>
                  </a:extLst>
                </a:blip>
                <a:srcRect l="44602" t="77644" r="53642" b="8040"/>
                <a:stretch/>
              </p:blipFill>
              <p:spPr>
                <a:xfrm>
                  <a:off x="2424368" y="2450395"/>
                  <a:ext cx="80458" cy="3448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3D5C95A-8939-7B14-E93D-1315652A0EC0}"/>
                </a:ext>
              </a:extLst>
            </p:cNvPr>
            <p:cNvGrpSpPr/>
            <p:nvPr/>
          </p:nvGrpSpPr>
          <p:grpSpPr>
            <a:xfrm>
              <a:off x="2744604" y="1858959"/>
              <a:ext cx="807395" cy="1135935"/>
              <a:chOff x="2649918" y="1887966"/>
              <a:chExt cx="807395" cy="1135935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F12B095B-FC33-C856-F073-2113DFA247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62393" t="1974" r="19989" b="50865"/>
              <a:stretch/>
            </p:blipFill>
            <p:spPr>
              <a:xfrm>
                <a:off x="2649918" y="1887966"/>
                <a:ext cx="807395" cy="1135935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E2588A8-6BE5-9E02-81AA-062D534BFE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6021" t="91470" r="46456" b="5190"/>
              <a:stretch/>
            </p:blipFill>
            <p:spPr>
              <a:xfrm>
                <a:off x="2824831" y="2783017"/>
                <a:ext cx="344806" cy="80457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ED8C77C-FF23-687E-9A36-BA6BD0D0EF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2758515" y="2053320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B2F8E01E-0114-0975-7664-25EE6970B5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2765815" y="2450395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77EF1248-4731-C522-601F-FCA3F6B22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4602" t="77644" r="53642" b="8040"/>
              <a:stretch/>
            </p:blipFill>
            <p:spPr>
              <a:xfrm>
                <a:off x="3168152" y="2450395"/>
                <a:ext cx="80458" cy="344807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2FCBBEA-25BA-0486-621D-68A99BBD77D1}"/>
                </a:ext>
              </a:extLst>
            </p:cNvPr>
            <p:cNvGrpSpPr/>
            <p:nvPr/>
          </p:nvGrpSpPr>
          <p:grpSpPr>
            <a:xfrm>
              <a:off x="4331048" y="1855313"/>
              <a:ext cx="807395" cy="1135935"/>
              <a:chOff x="4381612" y="1925583"/>
              <a:chExt cx="807395" cy="1135935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5186621F-19CA-CEC2-E83B-62BA6F3EF8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62393" t="1974" r="19989" b="50865"/>
              <a:stretch/>
            </p:blipFill>
            <p:spPr>
              <a:xfrm>
                <a:off x="4381612" y="1925583"/>
                <a:ext cx="807395" cy="1135935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0C82FE4-5A73-8DCB-8F19-C819D6C3F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4490209" y="2090937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D1AE7A4-E6CF-6CFC-F212-B3FDEAB332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4497509" y="2488012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016550C-4699-18B6-F399-0CE3289110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4602" t="77644" r="53642" b="8040"/>
              <a:stretch/>
            </p:blipFill>
            <p:spPr>
              <a:xfrm>
                <a:off x="4899846" y="2488012"/>
                <a:ext cx="80458" cy="344807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BF472A5-A6D7-CD2E-2C1A-2E07E63FA9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4602" t="77644" r="53642" b="8040"/>
              <a:stretch/>
            </p:blipFill>
            <p:spPr>
              <a:xfrm>
                <a:off x="4893402" y="2091116"/>
                <a:ext cx="80458" cy="344807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79242BD-84DD-2ADF-689B-880BE2508669}"/>
                </a:ext>
              </a:extLst>
            </p:cNvPr>
            <p:cNvGrpSpPr/>
            <p:nvPr/>
          </p:nvGrpSpPr>
          <p:grpSpPr>
            <a:xfrm>
              <a:off x="3494688" y="1818876"/>
              <a:ext cx="807395" cy="1135935"/>
              <a:chOff x="3507423" y="1899460"/>
              <a:chExt cx="807395" cy="113593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6D5D0039-5CD6-246A-9FB9-C9C628390B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0738" t="52858" r="41644" b="-19"/>
              <a:stretch/>
            </p:blipFill>
            <p:spPr>
              <a:xfrm>
                <a:off x="3507423" y="1899460"/>
                <a:ext cx="807395" cy="113593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0EFC992-56B9-242D-1FB5-1827AE3F6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4602" t="77644" r="53642" b="8040"/>
              <a:stretch/>
            </p:blipFill>
            <p:spPr>
              <a:xfrm>
                <a:off x="4075652" y="2096795"/>
                <a:ext cx="80458" cy="344807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127D91E-AD4F-BE6B-74D7-95B8D9A31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4602" t="77644" r="53642" b="8040"/>
              <a:stretch/>
            </p:blipFill>
            <p:spPr>
              <a:xfrm>
                <a:off x="4077557" y="2495674"/>
                <a:ext cx="80458" cy="34480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6FAB5314-DA17-7005-F731-4931889C48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3678159" y="2105409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FFF614C-DC98-B3C2-50AF-3DF83199B7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73563" t="25247" r="24700" b="60430"/>
              <a:stretch/>
            </p:blipFill>
            <p:spPr>
              <a:xfrm>
                <a:off x="3679127" y="2503865"/>
                <a:ext cx="79650" cy="344986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EFEB821-6D0D-8220-CF7F-3B833EF86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6021" t="91470" r="46456" b="5190"/>
              <a:stretch/>
            </p:blipFill>
            <p:spPr>
              <a:xfrm>
                <a:off x="3747612" y="2024952"/>
                <a:ext cx="344806" cy="8045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8BCE8F59-99E3-0ECE-92C0-59271BBDE7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64000"/>
                        </a14:imgEffect>
                      </a14:imgLayer>
                    </a14:imgProps>
                  </a:ext>
                </a:extLst>
              </a:blip>
              <a:srcRect l="4641" t="91701" r="87619" b="5030"/>
              <a:stretch/>
            </p:blipFill>
            <p:spPr>
              <a:xfrm>
                <a:off x="3747612" y="2832819"/>
                <a:ext cx="354726" cy="78740"/>
              </a:xfrm>
              <a:prstGeom prst="rect">
                <a:avLst/>
              </a:prstGeom>
            </p:spPr>
          </p:pic>
        </p:grp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71E9F9EA-DD20-550F-BFBD-A95601FF2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3"/>
          <a:stretch/>
        </p:blipFill>
        <p:spPr>
          <a:xfrm>
            <a:off x="7152604" y="880497"/>
            <a:ext cx="4604969" cy="5233194"/>
          </a:xfrm>
          <a:prstGeom prst="rect">
            <a:avLst/>
          </a:prstGeom>
        </p:spPr>
      </p:pic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C6FD726-DF0A-3D8E-8DA4-B6E8567F02D6}"/>
              </a:ext>
            </a:extLst>
          </p:cNvPr>
          <p:cNvSpPr/>
          <p:nvPr/>
        </p:nvSpPr>
        <p:spPr>
          <a:xfrm>
            <a:off x="6975122" y="733981"/>
            <a:ext cx="4941261" cy="5511177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42089-C24D-BA90-E5F3-044542AADDF7}"/>
              </a:ext>
            </a:extLst>
          </p:cNvPr>
          <p:cNvSpPr txBox="1"/>
          <p:nvPr/>
        </p:nvSpPr>
        <p:spPr>
          <a:xfrm>
            <a:off x="329034" y="665887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Quiz 2.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76A95-7E71-12E3-4F83-1E8509C07C05}"/>
              </a:ext>
            </a:extLst>
          </p:cNvPr>
          <p:cNvSpPr txBox="1"/>
          <p:nvPr/>
        </p:nvSpPr>
        <p:spPr>
          <a:xfrm>
            <a:off x="1521012" y="582850"/>
            <a:ext cx="5295300" cy="129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dirty="0">
                <a:solidFill>
                  <a:srgbClr val="404040"/>
                </a:solidFill>
              </a:rPr>
              <a:t>7-segment</a:t>
            </a:r>
            <a:r>
              <a:rPr lang="ko-KR" altLang="en-US" sz="1800" dirty="0">
                <a:solidFill>
                  <a:srgbClr val="404040"/>
                </a:solidFill>
              </a:rPr>
              <a:t>에 </a:t>
            </a:r>
            <a:r>
              <a:rPr lang="en-US" altLang="ko-KR" sz="1800" dirty="0">
                <a:solidFill>
                  <a:srgbClr val="404040"/>
                </a:solidFill>
              </a:rPr>
              <a:t>APPLES</a:t>
            </a:r>
            <a:r>
              <a:rPr lang="ko-KR" altLang="en-US" sz="1800" dirty="0">
                <a:solidFill>
                  <a:srgbClr val="404040"/>
                </a:solidFill>
              </a:rPr>
              <a:t> 의 알파벳을 순서대로 출력하려 합니다</a:t>
            </a:r>
            <a:r>
              <a:rPr lang="en-US" altLang="ko-KR" sz="1800" dirty="0">
                <a:solidFill>
                  <a:srgbClr val="404040"/>
                </a:solidFill>
              </a:rPr>
              <a:t>. </a:t>
            </a:r>
            <a:r>
              <a:rPr lang="ko-KR" altLang="en-US" sz="1800" dirty="0">
                <a:solidFill>
                  <a:srgbClr val="404040"/>
                </a:solidFill>
              </a:rPr>
              <a:t>주어진 빈칸에 들어갈 배열들은 맞혀볼까요</a:t>
            </a:r>
            <a:r>
              <a:rPr lang="en-US" altLang="ko-KR" sz="1800" dirty="0">
                <a:solidFill>
                  <a:srgbClr val="404040"/>
                </a:solidFill>
              </a:rPr>
              <a:t>?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96A75-B6E2-EC5C-1677-50ABC720FDE6}"/>
              </a:ext>
            </a:extLst>
          </p:cNvPr>
          <p:cNvSpPr txBox="1"/>
          <p:nvPr/>
        </p:nvSpPr>
        <p:spPr>
          <a:xfrm>
            <a:off x="2578552" y="1547619"/>
            <a:ext cx="3903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회로도는 실습의 회로와 같습니다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.)</a:t>
            </a:r>
            <a:endParaRPr lang="ko-KR" altLang="en-US" sz="1400" b="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547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65B604-4E9C-4148-BA79-0CBFC50A8D8C}"/>
              </a:ext>
            </a:extLst>
          </p:cNvPr>
          <p:cNvSpPr/>
          <p:nvPr/>
        </p:nvSpPr>
        <p:spPr>
          <a:xfrm>
            <a:off x="6329680" y="853094"/>
            <a:ext cx="1026160" cy="386426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E2F07-2705-4B22-86A1-5AD1A2AA67C7}"/>
              </a:ext>
            </a:extLst>
          </p:cNvPr>
          <p:cNvSpPr txBox="1"/>
          <p:nvPr/>
        </p:nvSpPr>
        <p:spPr>
          <a:xfrm>
            <a:off x="4661960" y="812454"/>
            <a:ext cx="2795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오늘 수업 </a:t>
            </a:r>
            <a:r>
              <a:rPr lang="en-US" altLang="ko-KR" dirty="0"/>
              <a:t>Point!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3C3D634-21FB-4F22-905F-3BCAEA77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66" y="2130743"/>
            <a:ext cx="11164468" cy="4327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1C215C-1785-47EE-B11C-4BA89884F867}"/>
              </a:ext>
            </a:extLst>
          </p:cNvPr>
          <p:cNvSpPr txBox="1"/>
          <p:nvPr/>
        </p:nvSpPr>
        <p:spPr>
          <a:xfrm>
            <a:off x="1185162" y="2888829"/>
            <a:ext cx="1872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400" dirty="0"/>
              <a:t>라이브러리</a:t>
            </a:r>
            <a:endParaRPr lang="en-US" altLang="ko-KR" sz="2400" dirty="0"/>
          </a:p>
          <a:p>
            <a:r>
              <a:rPr lang="ko-KR" altLang="en-US" sz="2400" dirty="0"/>
              <a:t>매니저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B93D-BDAA-40C9-950F-7E04339D49F5}"/>
              </a:ext>
            </a:extLst>
          </p:cNvPr>
          <p:cNvSpPr txBox="1"/>
          <p:nvPr/>
        </p:nvSpPr>
        <p:spPr>
          <a:xfrm>
            <a:off x="3912089" y="2689407"/>
            <a:ext cx="1651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2400" dirty="0"/>
              <a:t>LCD</a:t>
            </a:r>
          </a:p>
          <a:p>
            <a:r>
              <a:rPr lang="ko-KR" altLang="en-US" sz="2400" dirty="0"/>
              <a:t>라이브러리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664A8-D21A-48BE-8E0F-B73BE258491C}"/>
              </a:ext>
            </a:extLst>
          </p:cNvPr>
          <p:cNvSpPr txBox="1"/>
          <p:nvPr/>
        </p:nvSpPr>
        <p:spPr>
          <a:xfrm>
            <a:off x="6502000" y="2909556"/>
            <a:ext cx="1351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2400" dirty="0"/>
              <a:t>LCD</a:t>
            </a:r>
          </a:p>
          <a:p>
            <a:r>
              <a:rPr lang="ko-KR" altLang="en-US" sz="2400" dirty="0"/>
              <a:t>제어하기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98FCF-5A9B-48A9-8BFA-3F95581C1587}"/>
              </a:ext>
            </a:extLst>
          </p:cNvPr>
          <p:cNvSpPr txBox="1"/>
          <p:nvPr/>
        </p:nvSpPr>
        <p:spPr>
          <a:xfrm>
            <a:off x="9001435" y="2981163"/>
            <a:ext cx="230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1800" dirty="0"/>
              <a:t>7-segment</a:t>
            </a:r>
          </a:p>
          <a:p>
            <a:r>
              <a:rPr lang="ko-KR" altLang="en-US" sz="1800" dirty="0"/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2791640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8AD392-47B3-45E2-8376-8FF0E7E7DE07}"/>
              </a:ext>
            </a:extLst>
          </p:cNvPr>
          <p:cNvSpPr txBox="1"/>
          <p:nvPr/>
        </p:nvSpPr>
        <p:spPr>
          <a:xfrm>
            <a:off x="3447679" y="1275234"/>
            <a:ext cx="5296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오늘 배운 내용에서 질문 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7635BFD-46DF-437D-B518-8B5A6009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35" y="2647950"/>
            <a:ext cx="4762130" cy="33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B4B33C-B39F-4F97-34E5-5C004C334FE7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4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CAC97-38C0-B7C1-70B4-7B0204557BFC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AD148-7E85-F882-526D-06BE13E8F8C8}"/>
              </a:ext>
            </a:extLst>
          </p:cNvPr>
          <p:cNvSpPr txBox="1"/>
          <p:nvPr/>
        </p:nvSpPr>
        <p:spPr>
          <a:xfrm>
            <a:off x="7645474" y="1697720"/>
            <a:ext cx="2013693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highlight>
                  <a:srgbClr val="FFE386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초음파 센서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E8156104-308A-DCBB-FA69-D52D81CA416B}"/>
              </a:ext>
            </a:extLst>
          </p:cNvPr>
          <p:cNvSpPr txBox="1">
            <a:spLocks/>
          </p:cNvSpPr>
          <p:nvPr/>
        </p:nvSpPr>
        <p:spPr>
          <a:xfrm>
            <a:off x="5294557" y="2489278"/>
            <a:ext cx="6640769" cy="126688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초음파를 이용하여 물체와의 거리를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측정하는 센서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542B4-915D-8C47-A825-D71928FDCCE6}"/>
              </a:ext>
            </a:extLst>
          </p:cNvPr>
          <p:cNvSpPr txBox="1"/>
          <p:nvPr/>
        </p:nvSpPr>
        <p:spPr>
          <a:xfrm>
            <a:off x="5591090" y="3756163"/>
            <a:ext cx="6122460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초음파가 장애물에 반사되어 되돌아오면서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PWM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신호를 전달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초음파 모듈과 물체와의 거리는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왕복시간</a:t>
            </a:r>
            <a:r>
              <a:rPr lang="el-GR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μ</a:t>
            </a:r>
            <a:r>
              <a:rPr lang="en-US" altLang="ko-KR" sz="20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s/2)/29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1E9D4-8FFD-98D6-0061-70CEFF4A48BF}"/>
              </a:ext>
            </a:extLst>
          </p:cNvPr>
          <p:cNvSpPr txBox="1"/>
          <p:nvPr/>
        </p:nvSpPr>
        <p:spPr>
          <a:xfrm>
            <a:off x="6597937" y="5373509"/>
            <a:ext cx="612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Last Class.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물체 감지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LED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제어 실습 진행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461A8D-ABC4-E096-69E9-AA51AA68A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51" y="1697720"/>
            <a:ext cx="4525672" cy="36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66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2CE6E034-9EEF-4338-8855-ED89311D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5929" y="1847248"/>
            <a:ext cx="9080141" cy="5010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CC6BE4-BD2D-4639-A945-1FD60437A7FF}"/>
              </a:ext>
            </a:extLst>
          </p:cNvPr>
          <p:cNvSpPr txBox="1"/>
          <p:nvPr/>
        </p:nvSpPr>
        <p:spPr>
          <a:xfrm>
            <a:off x="4754926" y="2160680"/>
            <a:ext cx="2682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200" dirty="0"/>
              <a:t>오늘의 학습 목표는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632F8-373D-481B-B8E3-32F4D1F84B82}"/>
              </a:ext>
            </a:extLst>
          </p:cNvPr>
          <p:cNvSpPr txBox="1"/>
          <p:nvPr/>
        </p:nvSpPr>
        <p:spPr>
          <a:xfrm>
            <a:off x="4836756" y="3458336"/>
            <a:ext cx="4388266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dirty="0"/>
              <a:t>LCD </a:t>
            </a:r>
            <a:r>
              <a:rPr lang="ko-KR" altLang="en-US" dirty="0"/>
              <a:t>제어하기</a:t>
            </a:r>
            <a:endParaRPr lang="en-US" altLang="ko-KR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ko-KR" dirty="0"/>
              <a:t>7-segment </a:t>
            </a:r>
            <a:r>
              <a:rPr lang="ko-KR" altLang="en-US" dirty="0"/>
              <a:t>제어하기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0153E2-6C61-4EBF-AEA2-BA8FEDA33D82}"/>
              </a:ext>
            </a:extLst>
          </p:cNvPr>
          <p:cNvSpPr/>
          <p:nvPr/>
        </p:nvSpPr>
        <p:spPr>
          <a:xfrm>
            <a:off x="4641448" y="3279370"/>
            <a:ext cx="5127585" cy="1409218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295FEA-0C00-4636-9C51-C90522574C1E}"/>
              </a:ext>
            </a:extLst>
          </p:cNvPr>
          <p:cNvSpPr txBox="1"/>
          <p:nvPr/>
        </p:nvSpPr>
        <p:spPr>
          <a:xfrm>
            <a:off x="542550" y="656109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학습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A47A32-D0F1-4804-A6D9-22B81C317780}"/>
              </a:ext>
            </a:extLst>
          </p:cNvPr>
          <p:cNvSpPr txBox="1"/>
          <p:nvPr/>
        </p:nvSpPr>
        <p:spPr>
          <a:xfrm>
            <a:off x="577272" y="1143576"/>
            <a:ext cx="1666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Learning Objectives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47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 descr="닫힌 따옴표 단색으로 채워진">
            <a:extLst>
              <a:ext uri="{FF2B5EF4-FFF2-40B4-BE49-F238E27FC236}">
                <a16:creationId xmlns:a16="http://schemas.microsoft.com/office/drawing/2014/main" id="{6E81CF35-9DFE-98F7-0744-E23B3F9F1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7248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래픽 2" descr="닫힌 따옴표 단색으로 채워진">
            <a:extLst>
              <a:ext uri="{FF2B5EF4-FFF2-40B4-BE49-F238E27FC236}">
                <a16:creationId xmlns:a16="http://schemas.microsoft.com/office/drawing/2014/main" id="{94679950-B96A-F6B8-802E-F10C0205F6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547164" y="251460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09792-5732-EC43-F1EB-EFD243F185FC}"/>
              </a:ext>
            </a:extLst>
          </p:cNvPr>
          <p:cNvSpPr txBox="1"/>
          <p:nvPr/>
        </p:nvSpPr>
        <p:spPr>
          <a:xfrm>
            <a:off x="4527312" y="2971800"/>
            <a:ext cx="3137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2400" dirty="0"/>
              <a:t>LCD</a:t>
            </a:r>
            <a:r>
              <a:rPr lang="ko-KR" altLang="en-US" sz="2400" dirty="0"/>
              <a:t>를 제어해 봅시다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576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3034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LCD </a:t>
            </a:r>
            <a:r>
              <a:rPr lang="ko-KR" altLang="en-US" sz="2400" dirty="0"/>
              <a:t>라이브러리 설치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9990" y="3173263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94297" y="2806944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9310-A2B5-FEAF-FFCA-23AE0A142CB0}"/>
              </a:ext>
            </a:extLst>
          </p:cNvPr>
          <p:cNvSpPr txBox="1"/>
          <p:nvPr/>
        </p:nvSpPr>
        <p:spPr>
          <a:xfrm>
            <a:off x="1474312" y="3429000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I2C LCD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제어하기 위한 </a:t>
            </a:r>
            <a:r>
              <a:rPr lang="ko-KR" altLang="en-US" sz="24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설치해요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F280-E0B7-C5BF-7FCD-9733E50D61B2}"/>
              </a:ext>
            </a:extLst>
          </p:cNvPr>
          <p:cNvSpPr txBox="1"/>
          <p:nvPr/>
        </p:nvSpPr>
        <p:spPr>
          <a:xfrm>
            <a:off x="577272" y="1143576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LCD</a:t>
            </a:r>
            <a:r>
              <a:rPr lang="ko-KR" altLang="en-US" dirty="0"/>
              <a:t> 제어하기</a:t>
            </a:r>
          </a:p>
        </p:txBody>
      </p:sp>
    </p:spTree>
    <p:extLst>
      <p:ext uri="{BB962C8B-B14F-4D97-AF65-F5344CB8AC3E}">
        <p14:creationId xmlns:p14="http://schemas.microsoft.com/office/powerpoint/2010/main" val="245003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725347" y="1805649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🚨잠깐</a:t>
            </a:r>
            <a:r>
              <a:rPr lang="en-US" altLang="ko-KR" sz="2400" dirty="0"/>
              <a:t>! </a:t>
            </a:r>
            <a:r>
              <a:rPr lang="ko-KR" altLang="en-US" sz="2400" dirty="0"/>
              <a:t>설치 전 </a:t>
            </a:r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질문이 있어요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954" y="1937524"/>
            <a:ext cx="978536" cy="158368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25347" y="4143367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99FCA-18AB-4DC1-96F6-8C1E55221DF3}"/>
              </a:ext>
            </a:extLst>
          </p:cNvPr>
          <p:cNvSpPr txBox="1"/>
          <p:nvPr/>
        </p:nvSpPr>
        <p:spPr>
          <a:xfrm>
            <a:off x="10637979" y="2842917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713D6-8B1A-45B8-8C15-9B5C64D55C34}"/>
              </a:ext>
            </a:extLst>
          </p:cNvPr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E5764-FF1E-6FD4-C682-743FB10F2D3B}"/>
              </a:ext>
            </a:extLst>
          </p:cNvPr>
          <p:cNvSpPr txBox="1"/>
          <p:nvPr/>
        </p:nvSpPr>
        <p:spPr>
          <a:xfrm>
            <a:off x="2332728" y="2437042"/>
            <a:ext cx="8514583" cy="58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라이브러리</a:t>
            </a: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란 무엇일까요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88DA9-09B4-9E4D-CF9F-29A74702C9CF}"/>
              </a:ext>
            </a:extLst>
          </p:cNvPr>
          <p:cNvSpPr txBox="1"/>
          <p:nvPr/>
        </p:nvSpPr>
        <p:spPr>
          <a:xfrm>
            <a:off x="1838708" y="4509686"/>
            <a:ext cx="8514583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반복적으로 사용되거나 필요한 기능 혹은 값 등을</a:t>
            </a:r>
            <a:endParaRPr lang="en-US" altLang="ko-KR" sz="24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미리 정의하여 사용할 수 있도록 제공하는 것입니다</a:t>
            </a:r>
            <a:r>
              <a:rPr lang="en-US" altLang="ko-KR" sz="24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1F10157-7908-4E4F-174C-AB05B02DFBB0}"/>
              </a:ext>
            </a:extLst>
          </p:cNvPr>
          <p:cNvSpPr/>
          <p:nvPr/>
        </p:nvSpPr>
        <p:spPr>
          <a:xfrm rot="8642141" flipH="1">
            <a:off x="7427628" y="2168447"/>
            <a:ext cx="3210812" cy="3021126"/>
          </a:xfrm>
          <a:custGeom>
            <a:avLst/>
            <a:gdLst>
              <a:gd name="connsiteX0" fmla="*/ 3155612 w 3165662"/>
              <a:gd name="connsiteY0" fmla="*/ 1289255 h 2939190"/>
              <a:gd name="connsiteX1" fmla="*/ 891712 w 3165662"/>
              <a:gd name="connsiteY1" fmla="*/ 2934530 h 2939190"/>
              <a:gd name="connsiteX2" fmla="*/ 857650 w 3165662"/>
              <a:gd name="connsiteY2" fmla="*/ 2929140 h 2939190"/>
              <a:gd name="connsiteX3" fmla="*/ 4660 w 3165662"/>
              <a:gd name="connsiteY3" fmla="*/ 1755425 h 2939190"/>
              <a:gd name="connsiteX4" fmla="*/ 10050 w 3165662"/>
              <a:gd name="connsiteY4" fmla="*/ 1721364 h 2939190"/>
              <a:gd name="connsiteX5" fmla="*/ 1865526 w 3165662"/>
              <a:gd name="connsiteY5" fmla="*/ 372908 h 2939190"/>
              <a:gd name="connsiteX6" fmla="*/ 1972047 w 3165662"/>
              <a:gd name="connsiteY6" fmla="*/ 0 h 2939190"/>
              <a:gd name="connsiteX7" fmla="*/ 2041944 w 3165662"/>
              <a:gd name="connsiteY7" fmla="*/ 244697 h 2939190"/>
              <a:gd name="connsiteX8" fmla="*/ 2273950 w 3165662"/>
              <a:gd name="connsiteY8" fmla="*/ 76088 h 2939190"/>
              <a:gd name="connsiteX9" fmla="*/ 2308012 w 3165662"/>
              <a:gd name="connsiteY9" fmla="*/ 81479 h 2939190"/>
              <a:gd name="connsiteX10" fmla="*/ 3161002 w 3165662"/>
              <a:gd name="connsiteY10" fmla="*/ 1255193 h 2939190"/>
              <a:gd name="connsiteX11" fmla="*/ 3155612 w 3165662"/>
              <a:gd name="connsiteY11" fmla="*/ 1289255 h 29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662" h="2939190">
                <a:moveTo>
                  <a:pt x="3155612" y="1289255"/>
                </a:moveTo>
                <a:lnTo>
                  <a:pt x="891712" y="2934530"/>
                </a:lnTo>
                <a:cubicBezTo>
                  <a:pt x="880818" y="2942447"/>
                  <a:pt x="865567" y="2940034"/>
                  <a:pt x="857650" y="2929140"/>
                </a:cubicBezTo>
                <a:lnTo>
                  <a:pt x="4660" y="1755425"/>
                </a:lnTo>
                <a:cubicBezTo>
                  <a:pt x="-3257" y="1744531"/>
                  <a:pt x="-844" y="1729281"/>
                  <a:pt x="10050" y="1721364"/>
                </a:cubicBezTo>
                <a:lnTo>
                  <a:pt x="1865526" y="372908"/>
                </a:lnTo>
                <a:lnTo>
                  <a:pt x="1972047" y="0"/>
                </a:lnTo>
                <a:lnTo>
                  <a:pt x="2041944" y="244697"/>
                </a:lnTo>
                <a:lnTo>
                  <a:pt x="2273950" y="76088"/>
                </a:lnTo>
                <a:cubicBezTo>
                  <a:pt x="2284844" y="68171"/>
                  <a:pt x="2300095" y="70585"/>
                  <a:pt x="2308012" y="81479"/>
                </a:cubicBezTo>
                <a:lnTo>
                  <a:pt x="3161002" y="1255193"/>
                </a:lnTo>
                <a:cubicBezTo>
                  <a:pt x="3168919" y="1266087"/>
                  <a:pt x="3166506" y="1281338"/>
                  <a:pt x="3155612" y="128925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1303A-7BEF-F6F7-E53C-FB04BF6DD0D1}"/>
              </a:ext>
            </a:extLst>
          </p:cNvPr>
          <p:cNvSpPr txBox="1"/>
          <p:nvPr/>
        </p:nvSpPr>
        <p:spPr>
          <a:xfrm>
            <a:off x="7739502" y="2899896"/>
            <a:ext cx="2766451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2000" b="0" dirty="0">
                <a:solidFill>
                  <a:schemeClr val="accent1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#include</a:t>
            </a:r>
            <a:r>
              <a:rPr lang="ko-KR" altLang="en-US" sz="2000" b="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통해 </a:t>
            </a:r>
            <a:endParaRPr lang="en-US" altLang="ko-KR" sz="2000" b="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파일을 포함시켜</a:t>
            </a:r>
            <a:endParaRPr lang="en-US" altLang="ko-KR" sz="2000" b="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기능들을 사용해요</a:t>
            </a:r>
            <a:r>
              <a:rPr lang="en-US" altLang="ko-KR" sz="2000" b="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2592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4565</TotalTime>
  <Words>1740</Words>
  <Application>Microsoft Office PowerPoint</Application>
  <PresentationFormat>와이드스크린</PresentationFormat>
  <Paragraphs>340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에스코어 드림 5 Medium</vt:lpstr>
      <vt:lpstr>나눔스퀘어_ac Bold</vt:lpstr>
      <vt:lpstr>에스코어 드림 6 Bold</vt:lpstr>
      <vt:lpstr>Consolas</vt:lpstr>
      <vt:lpstr>S-Core Dream 6 Bold</vt:lpstr>
      <vt:lpstr>S-Core Dream 3 Light</vt:lpstr>
      <vt:lpstr>맑은 고딕</vt:lpstr>
      <vt:lpstr>에스코어 드림 4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명진</dc:creator>
  <cp:lastModifiedBy>채 희주</cp:lastModifiedBy>
  <cp:revision>187</cp:revision>
  <dcterms:created xsi:type="dcterms:W3CDTF">2022-01-31T20:16:23Z</dcterms:created>
  <dcterms:modified xsi:type="dcterms:W3CDTF">2023-02-18T07:57:05Z</dcterms:modified>
</cp:coreProperties>
</file>